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Century Gothic"/>
      <p:regular r:id="rId26"/>
      <p:bold r:id="rId27"/>
      <p:italic r:id="rId28"/>
      <p:boldItalic r:id="rId29"/>
    </p:embeddedFont>
    <p:embeddedFont>
      <p:font typeface="Open Sans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enturyGothic-regular.fntdata"/><Relationship Id="rId25" Type="http://schemas.openxmlformats.org/officeDocument/2006/relationships/slide" Target="slides/slide20.xml"/><Relationship Id="rId28" Type="http://schemas.openxmlformats.org/officeDocument/2006/relationships/font" Target="fonts/CenturyGothic-italic.fntdata"/><Relationship Id="rId27" Type="http://schemas.openxmlformats.org/officeDocument/2006/relationships/font" Target="fonts/CenturyGothic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enturyGothic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-bold.fntdata"/><Relationship Id="rId30" Type="http://schemas.openxmlformats.org/officeDocument/2006/relationships/font" Target="fonts/OpenSans-regular.fntdata"/><Relationship Id="rId11" Type="http://schemas.openxmlformats.org/officeDocument/2006/relationships/slide" Target="slides/slide6.xml"/><Relationship Id="rId33" Type="http://schemas.openxmlformats.org/officeDocument/2006/relationships/font" Target="fonts/OpenSans-boldItalic.fntdata"/><Relationship Id="rId10" Type="http://schemas.openxmlformats.org/officeDocument/2006/relationships/slide" Target="slides/slide5.xml"/><Relationship Id="rId32" Type="http://schemas.openxmlformats.org/officeDocument/2006/relationships/font" Target="fonts/OpenSans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b05564bbf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b05564bbf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b05564bbf8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b05564bbf8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b05564bbf8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b05564bbf8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b05564bbf8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b05564bbf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b02167920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b02167920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b02167920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b02167920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b05564bbf8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b05564bbf8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b021679205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b021679205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b05564bbf8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b05564bbf8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b02167920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b02167920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b0a3f9ca2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b0a3f9ca2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b02167920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b02167920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b0a3f9ca2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b0a3f9ca2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b0a3f9ca2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b0a3f9ca2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b0a3f9ca2c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b0a3f9ca2c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b02167920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b0216792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b02167920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b02167920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b05564bbf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b05564bbf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b02167920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b02167920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42900" y="171451"/>
            <a:ext cx="84582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42900" y="1369219"/>
            <a:ext cx="8458200" cy="30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-915995" y="4863634"/>
            <a:ext cx="32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171450" y="4767263"/>
            <a:ext cx="324000" cy="204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0" lvl="0" marL="0" algn="l">
              <a:spcBef>
                <a:spcPts val="0"/>
              </a:spcBef>
              <a:buNone/>
              <a:defRPr sz="7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7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7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7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7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7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7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7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7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5" name="Google Shape;55;p13"/>
          <p:cNvGrpSpPr/>
          <p:nvPr/>
        </p:nvGrpSpPr>
        <p:grpSpPr>
          <a:xfrm>
            <a:off x="7944716" y="4731698"/>
            <a:ext cx="1053134" cy="236899"/>
            <a:chOff x="0" y="1299"/>
            <a:chExt cx="7680" cy="1728"/>
          </a:xfrm>
        </p:grpSpPr>
        <p:sp>
          <p:nvSpPr>
            <p:cNvPr id="56" name="Google Shape;56;p13"/>
            <p:cNvSpPr/>
            <p:nvPr/>
          </p:nvSpPr>
          <p:spPr>
            <a:xfrm>
              <a:off x="0" y="1302"/>
              <a:ext cx="5710" cy="1725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5979" y="1299"/>
              <a:ext cx="1701" cy="1710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32.png"/><Relationship Id="rId5" Type="http://schemas.openxmlformats.org/officeDocument/2006/relationships/image" Target="../media/image30.png"/><Relationship Id="rId6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15.png"/><Relationship Id="rId5" Type="http://schemas.openxmlformats.org/officeDocument/2006/relationships/hyperlink" Target="http://drive.google.com/file/d/1Mup8Y7zzsew8UE3OrwsnoWvTOfGcDxnU/view" TargetMode="External"/><Relationship Id="rId6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Relationship Id="rId6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29.png"/><Relationship Id="rId5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 Polarimetry updates</a:t>
            </a:r>
            <a:endParaRPr/>
          </a:p>
        </p:txBody>
      </p:sp>
      <p:sp>
        <p:nvSpPr>
          <p:cNvPr id="63" name="Google Shape;63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Co-Nab-oration meeting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Rebecca Godri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MFSF on CG-4B</a:t>
            </a:r>
            <a:endParaRPr/>
          </a:p>
        </p:txBody>
      </p:sp>
      <p:sp>
        <p:nvSpPr>
          <p:cNvPr id="129" name="Google Shape;129;p23"/>
          <p:cNvSpPr txBox="1"/>
          <p:nvPr>
            <p:ph idx="1" type="body"/>
          </p:nvPr>
        </p:nvSpPr>
        <p:spPr>
          <a:xfrm>
            <a:off x="311700" y="1152475"/>
            <a:ext cx="4433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Used 1”x1” collimated beam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Took about an hour start to finish to reach an efficiency of 98%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Position measurements did not show drastic decrease in efficiency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ran with 296 kHz with 84 W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120 G at entrance of flipper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90 G in center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~ 50 G at exit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98.7% efficiency</a:t>
            </a:r>
            <a:endParaRPr/>
          </a:p>
        </p:txBody>
      </p:sp>
      <p:pic>
        <p:nvPicPr>
          <p:cNvPr id="130" name="Google Shape;130;p23" title="Screenshot 2025-04-01 at 10.49.09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801" y="1152475"/>
            <a:ext cx="4223324" cy="272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Comparison between Nab and MF flippers</a:t>
            </a:r>
            <a:endParaRPr>
              <a:highlight>
                <a:schemeClr val="lt1"/>
              </a:highlight>
            </a:endParaRPr>
          </a:p>
        </p:txBody>
      </p:sp>
      <p:pic>
        <p:nvPicPr>
          <p:cNvPr id="136" name="Google Shape;136;p24" title="Screenshot 2025-03-26 at 10.29.37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45825"/>
            <a:ext cx="4194451" cy="341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2868550" y="4502300"/>
            <a:ext cx="131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(Reduced power)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138" name="Google Shape;138;p24" title="Screenshot 2025-03-26 at 10.30.05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5400" y="1245825"/>
            <a:ext cx="4046899" cy="341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 CG4B conclusions</a:t>
            </a:r>
            <a:endParaRPr/>
          </a:p>
        </p:txBody>
      </p:sp>
      <p:sp>
        <p:nvSpPr>
          <p:cNvPr id="144" name="Google Shape;144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Chelsea’s spin flipper was not efficient enough for Nab’s uncertainty requirement and was not capable of reaching the power it required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new spin flipper would need to be built</a:t>
            </a:r>
            <a:endParaRPr/>
          </a:p>
        </p:txBody>
      </p:sp>
      <p:pic>
        <p:nvPicPr>
          <p:cNvPr id="145" name="Google Shape;145;p25"/>
          <p:cNvPicPr preferRelativeResize="0"/>
          <p:nvPr/>
        </p:nvPicPr>
        <p:blipFill rotWithShape="1">
          <a:blip r:embed="rId3">
            <a:alphaModFix/>
          </a:blip>
          <a:srcRect b="0" l="20540" r="0" t="0"/>
          <a:stretch/>
        </p:blipFill>
        <p:spPr>
          <a:xfrm>
            <a:off x="2761450" y="2218875"/>
            <a:ext cx="3621101" cy="25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5" title="Screenshot 2025-03-27 at 10.26.32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1050" y="4255525"/>
            <a:ext cx="726926" cy="31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bountiful harvest</a:t>
            </a:r>
            <a:endParaRPr/>
          </a:p>
        </p:txBody>
      </p:sp>
      <p:sp>
        <p:nvSpPr>
          <p:cNvPr id="152" name="Google Shape;152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were able to harvest the neutron collimators from Chelsea’s spin flipper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One broke :( but we have the remaining piece that is intact as well as an additional piece of material that we have taken to the ORNL machine shop</a:t>
            </a:r>
            <a:endParaRPr/>
          </a:p>
        </p:txBody>
      </p:sp>
      <p:pic>
        <p:nvPicPr>
          <p:cNvPr id="153" name="Google Shape;153;p26"/>
          <p:cNvPicPr preferRelativeResize="0"/>
          <p:nvPr/>
        </p:nvPicPr>
        <p:blipFill rotWithShape="1">
          <a:blip r:embed="rId3">
            <a:alphaModFix/>
          </a:blip>
          <a:srcRect b="22450" l="0" r="0" t="19477"/>
          <a:stretch/>
        </p:blipFill>
        <p:spPr>
          <a:xfrm>
            <a:off x="703100" y="2571750"/>
            <a:ext cx="2193373" cy="169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/>
          <p:cNvPicPr preferRelativeResize="0"/>
          <p:nvPr/>
        </p:nvPicPr>
        <p:blipFill rotWithShape="1">
          <a:blip r:embed="rId4">
            <a:alphaModFix/>
          </a:blip>
          <a:srcRect b="16478" l="7948" r="8299" t="21713"/>
          <a:stretch/>
        </p:blipFill>
        <p:spPr>
          <a:xfrm>
            <a:off x="3764313" y="2518658"/>
            <a:ext cx="1833876" cy="1804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6"/>
          <p:cNvPicPr preferRelativeResize="0"/>
          <p:nvPr/>
        </p:nvPicPr>
        <p:blipFill rotWithShape="1">
          <a:blip r:embed="rId5">
            <a:alphaModFix/>
          </a:blip>
          <a:srcRect b="25391" l="16704" r="35757" t="41590"/>
          <a:stretch/>
        </p:blipFill>
        <p:spPr>
          <a:xfrm>
            <a:off x="6466049" y="2518650"/>
            <a:ext cx="1833876" cy="169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Introducing: the RGSF</a:t>
            </a:r>
            <a:endParaRPr/>
          </a:p>
        </p:txBody>
      </p:sp>
      <p:sp>
        <p:nvSpPr>
          <p:cNvPr id="161" name="Google Shape;161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Based on the MFSF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Uses 1018 cold-rolled steel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N52 magnets create the static field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RF coil will be wound around an acrylic tube that the G10 feeds through </a:t>
            </a:r>
            <a:endParaRPr/>
          </a:p>
        </p:txBody>
      </p:sp>
      <p:pic>
        <p:nvPicPr>
          <p:cNvPr id="162" name="Google Shape;162;p27"/>
          <p:cNvPicPr preferRelativeResize="0"/>
          <p:nvPr/>
        </p:nvPicPr>
        <p:blipFill rotWithShape="1">
          <a:blip r:embed="rId3">
            <a:alphaModFix/>
          </a:blip>
          <a:srcRect b="4147" l="6290" r="1738" t="3898"/>
          <a:stretch/>
        </p:blipFill>
        <p:spPr>
          <a:xfrm>
            <a:off x="4874100" y="409175"/>
            <a:ext cx="1519551" cy="165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 title="Screenshot 2025-12-14 at 11.04.32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3985" y="170125"/>
            <a:ext cx="1964665" cy="189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 title="Screenshot 2025-12-14 at 11.06.41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1766" y="2507750"/>
            <a:ext cx="3170534" cy="257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7450" y="2613475"/>
            <a:ext cx="4501054" cy="246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permanent magnets deserve their own slide :)</a:t>
            </a:r>
            <a:endParaRPr/>
          </a:p>
        </p:txBody>
      </p:sp>
      <p:sp>
        <p:nvSpPr>
          <p:cNvPr id="171" name="Google Shape;171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These magnets are STRONG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Configured to make a smooth gradient field</a:t>
            </a:r>
            <a:endParaRPr/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b="32973" l="15363" r="27052" t="12489"/>
          <a:stretch/>
        </p:blipFill>
        <p:spPr>
          <a:xfrm>
            <a:off x="311700" y="2571751"/>
            <a:ext cx="1789025" cy="225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2050" y="2424825"/>
            <a:ext cx="3404000" cy="255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 title="ff08a6144e530580703e231265673ef7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87375" y="1408087"/>
            <a:ext cx="2025349" cy="3600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static field</a:t>
            </a:r>
            <a:endParaRPr/>
          </a:p>
        </p:txBody>
      </p:sp>
      <p:sp>
        <p:nvSpPr>
          <p:cNvPr id="180" name="Google Shape;18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Measured using a 3-axis Hall probe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Tried to align </a:t>
            </a:r>
            <a:r>
              <a:rPr lang="en"/>
              <a:t>magnets</a:t>
            </a:r>
            <a:r>
              <a:rPr lang="en"/>
              <a:t> the best we could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Measured center and off-axis coordinates</a:t>
            </a:r>
            <a:endParaRPr/>
          </a:p>
        </p:txBody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b="47573" l="30727" r="32719" t="25284"/>
          <a:stretch/>
        </p:blipFill>
        <p:spPr>
          <a:xfrm>
            <a:off x="6985225" y="204600"/>
            <a:ext cx="2031425" cy="201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8975" y="2346775"/>
            <a:ext cx="5488173" cy="271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9"/>
          <p:cNvPicPr preferRelativeResize="0"/>
          <p:nvPr/>
        </p:nvPicPr>
        <p:blipFill rotWithShape="1">
          <a:blip r:embed="rId5">
            <a:alphaModFix/>
          </a:blip>
          <a:srcRect b="12195" l="10778" r="0" t="0"/>
          <a:stretch/>
        </p:blipFill>
        <p:spPr>
          <a:xfrm>
            <a:off x="551500" y="2388200"/>
            <a:ext cx="2559540" cy="263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3450" y="543637"/>
            <a:ext cx="1853050" cy="133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9"/>
          <p:cNvSpPr txBox="1"/>
          <p:nvPr/>
        </p:nvSpPr>
        <p:spPr>
          <a:xfrm>
            <a:off x="5488175" y="1784725"/>
            <a:ext cx="1796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All pictures stolen from Hunter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Spin transport stuff (stolen from Hunter)</a:t>
            </a:r>
            <a:endParaRPr/>
          </a:p>
        </p:txBody>
      </p:sp>
      <p:sp>
        <p:nvSpPr>
          <p:cNvPr id="191" name="Google Shape;191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Neutron </a:t>
            </a:r>
            <a:r>
              <a:rPr lang="en"/>
              <a:t>wavelength: 4 Å, RF frequency: 1166.588 kHz, B1: 20.6 G</a:t>
            </a:r>
            <a:endParaRPr/>
          </a:p>
        </p:txBody>
      </p:sp>
      <p:pic>
        <p:nvPicPr>
          <p:cNvPr id="192" name="Google Shape;19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425" y="1695101"/>
            <a:ext cx="5236824" cy="328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0253" y="1799625"/>
            <a:ext cx="3764675" cy="307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0" title="Screenshot from 2025-12-01 16-31-0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8150" y="171062"/>
            <a:ext cx="1974150" cy="9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RGSF tasks: early 2026</a:t>
            </a:r>
            <a:endParaRPr/>
          </a:p>
        </p:txBody>
      </p:sp>
      <p:sp>
        <p:nvSpPr>
          <p:cNvPr id="200" name="Google Shape;200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Finish field characterization and RF assembly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Hopefully put spin flipper box on 13B for the magnetometry measurements!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Assemble spin flipper and take to HFIR for testing (February-March)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Final installation of spin flipper on 13B (mid March?)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fun polarimetry characters</a:t>
            </a:r>
            <a:endParaRPr/>
          </a:p>
        </p:txBody>
      </p:sp>
      <p:sp>
        <p:nvSpPr>
          <p:cNvPr id="206" name="Google Shape;206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S-bender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RECEIVED</a:t>
            </a:r>
            <a:r>
              <a:rPr lang="en"/>
              <a:t> EXPORT YAYYYYY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Neutron monitor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Will be installed in get-lost tube</a:t>
            </a:r>
            <a:endParaRPr/>
          </a:p>
        </p:txBody>
      </p:sp>
      <p:pic>
        <p:nvPicPr>
          <p:cNvPr id="207" name="Google Shape;207;p32"/>
          <p:cNvPicPr preferRelativeResize="0"/>
          <p:nvPr/>
        </p:nvPicPr>
        <p:blipFill rotWithShape="1">
          <a:blip r:embed="rId3">
            <a:alphaModFix/>
          </a:blip>
          <a:srcRect b="28336" l="0" r="0" t="30107"/>
          <a:stretch/>
        </p:blipFill>
        <p:spPr>
          <a:xfrm>
            <a:off x="267988" y="2827150"/>
            <a:ext cx="8608026" cy="203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reminder why this is important</a:t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474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Residual polarization in the beam will contribute to the systematic error in </a:t>
            </a:r>
            <a:r>
              <a:rPr i="1" lang="en"/>
              <a:t>a</a:t>
            </a:r>
            <a:endParaRPr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Frank and Chelsea simulated various beam polarizations and confirmed that we need P</a:t>
            </a:r>
            <a:r>
              <a:rPr baseline="-25000" lang="en"/>
              <a:t>n </a:t>
            </a:r>
            <a:r>
              <a:rPr lang="en"/>
              <a:t>≤ 2E-5 to achieve </a:t>
            </a:r>
            <a:r>
              <a:rPr lang="en"/>
              <a:t>Δa/a &lt; 1E-4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45100"/>
            <a:ext cx="5847726" cy="43702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/>
          <p:nvPr/>
        </p:nvSpPr>
        <p:spPr>
          <a:xfrm>
            <a:off x="1185200" y="1274313"/>
            <a:ext cx="2707500" cy="378600"/>
          </a:xfrm>
          <a:prstGeom prst="rect">
            <a:avLst/>
          </a:prstGeom>
          <a:noFill/>
          <a:ln cap="flat" cmpd="sng" w="10150">
            <a:solidFill>
              <a:srgbClr val="447E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7500" lIns="97500" spcFirstLastPara="1" rIns="97500" wrap="square" tIns="97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93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2" name="Google Shape;72;p15" title="Screenshot 2025-12-15 at 12.11.31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3950" y="244523"/>
            <a:ext cx="3047849" cy="273827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/>
          <p:nvPr/>
        </p:nvSpPr>
        <p:spPr>
          <a:xfrm>
            <a:off x="6219275" y="1680875"/>
            <a:ext cx="2613000" cy="134400"/>
          </a:xfrm>
          <a:prstGeom prst="rect">
            <a:avLst/>
          </a:prstGeom>
          <a:noFill/>
          <a:ln cap="flat" cmpd="sng" w="10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7500" lIns="97500" spcFirstLastPara="1" rIns="97500" wrap="square" tIns="97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93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4" name="Google Shape;74;p15" title="Screenshot from 2025-12-03 14-19-46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0200" y="2103570"/>
            <a:ext cx="3811599" cy="2685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2" name="Google Shape;212;p33"/>
          <p:cNvCxnSpPr/>
          <p:nvPr/>
        </p:nvCxnSpPr>
        <p:spPr>
          <a:xfrm flipH="1">
            <a:off x="8298053" y="3253321"/>
            <a:ext cx="6600" cy="708300"/>
          </a:xfrm>
          <a:prstGeom prst="straightConnector1">
            <a:avLst/>
          </a:prstGeom>
          <a:noFill/>
          <a:ln cap="flat" cmpd="sng" w="109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3" name="Google Shape;213;p33"/>
          <p:cNvSpPr txBox="1"/>
          <p:nvPr/>
        </p:nvSpPr>
        <p:spPr>
          <a:xfrm>
            <a:off x="901978" y="3989310"/>
            <a:ext cx="207000" cy="15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2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Dec</a:t>
            </a:r>
            <a:endParaRPr sz="1257"/>
          </a:p>
        </p:txBody>
      </p:sp>
      <p:sp>
        <p:nvSpPr>
          <p:cNvPr id="214" name="Google Shape;214;p33"/>
          <p:cNvSpPr/>
          <p:nvPr/>
        </p:nvSpPr>
        <p:spPr>
          <a:xfrm rot="-5400000">
            <a:off x="8298282" y="3184032"/>
            <a:ext cx="195951" cy="195951"/>
          </a:xfrm>
          <a:prstGeom prst="flowChartMerg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39175" lIns="78375" spcFirstLastPara="1" rIns="78375" wrap="square" tIns="391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5" name="Google Shape;215;p33"/>
          <p:cNvCxnSpPr>
            <a:stCxn id="216" idx="1"/>
          </p:cNvCxnSpPr>
          <p:nvPr/>
        </p:nvCxnSpPr>
        <p:spPr>
          <a:xfrm>
            <a:off x="5015833" y="1741456"/>
            <a:ext cx="0" cy="2218800"/>
          </a:xfrm>
          <a:prstGeom prst="straightConnector1">
            <a:avLst/>
          </a:prstGeom>
          <a:noFill/>
          <a:ln cap="flat" cmpd="sng" w="10900">
            <a:solidFill>
              <a:srgbClr val="CCCCC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7" name="Google Shape;217;p33"/>
          <p:cNvCxnSpPr/>
          <p:nvPr/>
        </p:nvCxnSpPr>
        <p:spPr>
          <a:xfrm flipH="1">
            <a:off x="4360707" y="3218662"/>
            <a:ext cx="6600" cy="708300"/>
          </a:xfrm>
          <a:prstGeom prst="straightConnector1">
            <a:avLst/>
          </a:prstGeom>
          <a:noFill/>
          <a:ln cap="flat" cmpd="sng" w="109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8" name="Google Shape;218;p33"/>
          <p:cNvCxnSpPr/>
          <p:nvPr/>
        </p:nvCxnSpPr>
        <p:spPr>
          <a:xfrm flipH="1">
            <a:off x="1522996" y="3271051"/>
            <a:ext cx="6600" cy="708300"/>
          </a:xfrm>
          <a:prstGeom prst="straightConnector1">
            <a:avLst/>
          </a:prstGeom>
          <a:noFill/>
          <a:ln cap="flat" cmpd="sng" w="10900">
            <a:solidFill>
              <a:srgbClr val="09C8A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9" name="Google Shape;219;p33"/>
          <p:cNvCxnSpPr/>
          <p:nvPr/>
        </p:nvCxnSpPr>
        <p:spPr>
          <a:xfrm flipH="1">
            <a:off x="8298053" y="3253321"/>
            <a:ext cx="6600" cy="708300"/>
          </a:xfrm>
          <a:prstGeom prst="straightConnector1">
            <a:avLst/>
          </a:prstGeom>
          <a:noFill/>
          <a:ln cap="flat" cmpd="sng" w="109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0" name="Google Shape;220;p33"/>
          <p:cNvCxnSpPr/>
          <p:nvPr/>
        </p:nvCxnSpPr>
        <p:spPr>
          <a:xfrm>
            <a:off x="4628112" y="2496242"/>
            <a:ext cx="0" cy="1473300"/>
          </a:xfrm>
          <a:prstGeom prst="straightConnector1">
            <a:avLst/>
          </a:prstGeom>
          <a:noFill/>
          <a:ln cap="flat" cmpd="sng" w="10900">
            <a:solidFill>
              <a:srgbClr val="CCCCC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1" name="Google Shape;221;p33"/>
          <p:cNvSpPr/>
          <p:nvPr/>
        </p:nvSpPr>
        <p:spPr>
          <a:xfrm>
            <a:off x="3679979" y="1176395"/>
            <a:ext cx="1119600" cy="217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39175" lIns="78375" spcFirstLastPara="1" rIns="78375" wrap="square" tIns="391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2" name="Google Shape;222;p33"/>
          <p:cNvCxnSpPr/>
          <p:nvPr/>
        </p:nvCxnSpPr>
        <p:spPr>
          <a:xfrm>
            <a:off x="859199" y="1103666"/>
            <a:ext cx="0" cy="2122500"/>
          </a:xfrm>
          <a:prstGeom prst="straightConnector1">
            <a:avLst/>
          </a:prstGeom>
          <a:noFill/>
          <a:ln cap="flat" cmpd="sng" w="10900">
            <a:solidFill>
              <a:srgbClr val="CCCCC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3" name="Google Shape;223;p33"/>
          <p:cNvCxnSpPr/>
          <p:nvPr/>
        </p:nvCxnSpPr>
        <p:spPr>
          <a:xfrm>
            <a:off x="859199" y="3189016"/>
            <a:ext cx="0" cy="716700"/>
          </a:xfrm>
          <a:prstGeom prst="straightConnector1">
            <a:avLst/>
          </a:prstGeom>
          <a:noFill/>
          <a:ln cap="flat" cmpd="sng" w="10900">
            <a:solidFill>
              <a:srgbClr val="CCCCC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4" name="Google Shape;224;p33"/>
          <p:cNvCxnSpPr>
            <a:stCxn id="225" idx="1"/>
          </p:cNvCxnSpPr>
          <p:nvPr/>
        </p:nvCxnSpPr>
        <p:spPr>
          <a:xfrm>
            <a:off x="2679452" y="1951235"/>
            <a:ext cx="8100" cy="1965300"/>
          </a:xfrm>
          <a:prstGeom prst="straightConnector1">
            <a:avLst/>
          </a:prstGeom>
          <a:noFill/>
          <a:ln cap="flat" cmpd="sng" w="10900">
            <a:solidFill>
              <a:srgbClr val="CCCCC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6" name="Google Shape;226;p33"/>
          <p:cNvCxnSpPr/>
          <p:nvPr/>
        </p:nvCxnSpPr>
        <p:spPr>
          <a:xfrm>
            <a:off x="3679988" y="1292450"/>
            <a:ext cx="0" cy="2667600"/>
          </a:xfrm>
          <a:prstGeom prst="straightConnector1">
            <a:avLst/>
          </a:prstGeom>
          <a:noFill/>
          <a:ln cap="flat" cmpd="sng" w="10900">
            <a:solidFill>
              <a:srgbClr val="CCCCC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7" name="Google Shape;227;p33"/>
          <p:cNvCxnSpPr/>
          <p:nvPr/>
        </p:nvCxnSpPr>
        <p:spPr>
          <a:xfrm>
            <a:off x="3679979" y="2717884"/>
            <a:ext cx="0" cy="995100"/>
          </a:xfrm>
          <a:prstGeom prst="straightConnector1">
            <a:avLst/>
          </a:prstGeom>
          <a:noFill/>
          <a:ln cap="flat" cmpd="sng" w="10900">
            <a:solidFill>
              <a:srgbClr val="CCCCC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8" name="Google Shape;228;p33"/>
          <p:cNvCxnSpPr/>
          <p:nvPr/>
        </p:nvCxnSpPr>
        <p:spPr>
          <a:xfrm>
            <a:off x="3072406" y="2561245"/>
            <a:ext cx="0" cy="1389900"/>
          </a:xfrm>
          <a:prstGeom prst="straightConnector1">
            <a:avLst/>
          </a:prstGeom>
          <a:noFill/>
          <a:ln cap="flat" cmpd="sng" w="10900">
            <a:solidFill>
              <a:srgbClr val="CCCCC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9" name="Google Shape;229;p33"/>
          <p:cNvSpPr/>
          <p:nvPr/>
        </p:nvSpPr>
        <p:spPr>
          <a:xfrm>
            <a:off x="847549" y="3905759"/>
            <a:ext cx="7646700" cy="346200"/>
          </a:xfrm>
          <a:prstGeom prst="rect">
            <a:avLst/>
          </a:prstGeom>
          <a:gradFill>
            <a:gsLst>
              <a:gs pos="0">
                <a:srgbClr val="44546A"/>
              </a:gs>
              <a:gs pos="100000">
                <a:srgbClr val="44546A"/>
              </a:gs>
            </a:gsLst>
            <a:lin ang="5400012" scaled="0"/>
          </a:gradFill>
          <a:ln>
            <a:noFill/>
          </a:ln>
        </p:spPr>
        <p:txBody>
          <a:bodyPr anchorCtr="0" anchor="ctr" bIns="39175" lIns="78375" spcFirstLastPara="1" rIns="78375" wrap="square" tIns="391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3"/>
          <p:cNvSpPr txBox="1"/>
          <p:nvPr/>
        </p:nvSpPr>
        <p:spPr>
          <a:xfrm>
            <a:off x="901978" y="3989310"/>
            <a:ext cx="207000" cy="15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2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Dec</a:t>
            </a:r>
            <a:endParaRPr sz="1257"/>
          </a:p>
        </p:txBody>
      </p:sp>
      <p:sp>
        <p:nvSpPr>
          <p:cNvPr id="231" name="Google Shape;231;p33"/>
          <p:cNvSpPr txBox="1"/>
          <p:nvPr/>
        </p:nvSpPr>
        <p:spPr>
          <a:xfrm>
            <a:off x="2031067" y="3989310"/>
            <a:ext cx="196200" cy="15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2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Jan</a:t>
            </a:r>
            <a:endParaRPr sz="1257"/>
          </a:p>
        </p:txBody>
      </p:sp>
      <p:sp>
        <p:nvSpPr>
          <p:cNvPr id="232" name="Google Shape;232;p33"/>
          <p:cNvSpPr txBox="1"/>
          <p:nvPr/>
        </p:nvSpPr>
        <p:spPr>
          <a:xfrm>
            <a:off x="3123725" y="3989305"/>
            <a:ext cx="269400" cy="1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2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Feb</a:t>
            </a:r>
            <a:endParaRPr sz="1257"/>
          </a:p>
        </p:txBody>
      </p:sp>
      <p:sp>
        <p:nvSpPr>
          <p:cNvPr id="233" name="Google Shape;233;p33"/>
          <p:cNvSpPr txBox="1"/>
          <p:nvPr/>
        </p:nvSpPr>
        <p:spPr>
          <a:xfrm>
            <a:off x="4252836" y="3989305"/>
            <a:ext cx="337200" cy="17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2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Mar</a:t>
            </a:r>
            <a:endParaRPr sz="1257"/>
          </a:p>
        </p:txBody>
      </p:sp>
      <p:sp>
        <p:nvSpPr>
          <p:cNvPr id="234" name="Google Shape;234;p33"/>
          <p:cNvSpPr txBox="1"/>
          <p:nvPr/>
        </p:nvSpPr>
        <p:spPr>
          <a:xfrm>
            <a:off x="5345470" y="3989305"/>
            <a:ext cx="294000" cy="15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2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April</a:t>
            </a:r>
            <a:endParaRPr sz="1257"/>
          </a:p>
        </p:txBody>
      </p:sp>
      <p:sp>
        <p:nvSpPr>
          <p:cNvPr id="235" name="Google Shape;235;p33"/>
          <p:cNvSpPr txBox="1"/>
          <p:nvPr/>
        </p:nvSpPr>
        <p:spPr>
          <a:xfrm>
            <a:off x="6474573" y="3989310"/>
            <a:ext cx="269400" cy="15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2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May</a:t>
            </a:r>
            <a:endParaRPr sz="1028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33"/>
          <p:cNvSpPr txBox="1"/>
          <p:nvPr/>
        </p:nvSpPr>
        <p:spPr>
          <a:xfrm>
            <a:off x="7603662" y="3989310"/>
            <a:ext cx="193200" cy="15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2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Jun</a:t>
            </a:r>
            <a:endParaRPr sz="1257"/>
          </a:p>
        </p:txBody>
      </p:sp>
      <p:cxnSp>
        <p:nvCxnSpPr>
          <p:cNvPr id="237" name="Google Shape;237;p33"/>
          <p:cNvCxnSpPr/>
          <p:nvPr/>
        </p:nvCxnSpPr>
        <p:spPr>
          <a:xfrm>
            <a:off x="1976635" y="3981962"/>
            <a:ext cx="0" cy="174000"/>
          </a:xfrm>
          <a:prstGeom prst="straightConnector1">
            <a:avLst/>
          </a:prstGeom>
          <a:noFill/>
          <a:ln cap="flat" cmpd="sng" w="10900">
            <a:solidFill>
              <a:srgbClr val="FFFFFF">
                <a:alpha val="298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8" name="Google Shape;238;p33"/>
          <p:cNvCxnSpPr/>
          <p:nvPr/>
        </p:nvCxnSpPr>
        <p:spPr>
          <a:xfrm>
            <a:off x="3069301" y="3981962"/>
            <a:ext cx="0" cy="174000"/>
          </a:xfrm>
          <a:prstGeom prst="straightConnector1">
            <a:avLst/>
          </a:prstGeom>
          <a:noFill/>
          <a:ln cap="flat" cmpd="sng" w="10900">
            <a:solidFill>
              <a:srgbClr val="FFFFFF">
                <a:alpha val="298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9" name="Google Shape;239;p33"/>
          <p:cNvCxnSpPr/>
          <p:nvPr/>
        </p:nvCxnSpPr>
        <p:spPr>
          <a:xfrm>
            <a:off x="4198388" y="3981962"/>
            <a:ext cx="0" cy="174000"/>
          </a:xfrm>
          <a:prstGeom prst="straightConnector1">
            <a:avLst/>
          </a:prstGeom>
          <a:noFill/>
          <a:ln cap="flat" cmpd="sng" w="10900">
            <a:solidFill>
              <a:srgbClr val="FFFFFF">
                <a:alpha val="298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0" name="Google Shape;240;p33"/>
          <p:cNvCxnSpPr/>
          <p:nvPr/>
        </p:nvCxnSpPr>
        <p:spPr>
          <a:xfrm>
            <a:off x="5291054" y="3981962"/>
            <a:ext cx="0" cy="174000"/>
          </a:xfrm>
          <a:prstGeom prst="straightConnector1">
            <a:avLst/>
          </a:prstGeom>
          <a:noFill/>
          <a:ln cap="flat" cmpd="sng" w="10900">
            <a:solidFill>
              <a:srgbClr val="FFFFFF">
                <a:alpha val="298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1" name="Google Shape;241;p33"/>
          <p:cNvCxnSpPr/>
          <p:nvPr/>
        </p:nvCxnSpPr>
        <p:spPr>
          <a:xfrm>
            <a:off x="6420143" y="3981962"/>
            <a:ext cx="0" cy="174000"/>
          </a:xfrm>
          <a:prstGeom prst="straightConnector1">
            <a:avLst/>
          </a:prstGeom>
          <a:noFill/>
          <a:ln cap="flat" cmpd="sng" w="10900">
            <a:solidFill>
              <a:srgbClr val="FFFFFF">
                <a:alpha val="298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2" name="Google Shape;242;p33"/>
          <p:cNvCxnSpPr/>
          <p:nvPr/>
        </p:nvCxnSpPr>
        <p:spPr>
          <a:xfrm>
            <a:off x="7549230" y="3981962"/>
            <a:ext cx="0" cy="174000"/>
          </a:xfrm>
          <a:prstGeom prst="straightConnector1">
            <a:avLst/>
          </a:prstGeom>
          <a:noFill/>
          <a:ln cap="flat" cmpd="sng" w="10900">
            <a:solidFill>
              <a:srgbClr val="FFFFFF">
                <a:alpha val="298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3" name="Google Shape;243;p33"/>
          <p:cNvSpPr/>
          <p:nvPr/>
        </p:nvSpPr>
        <p:spPr>
          <a:xfrm>
            <a:off x="859207" y="929500"/>
            <a:ext cx="685800" cy="217800"/>
          </a:xfrm>
          <a:prstGeom prst="rect">
            <a:avLst/>
          </a:prstGeom>
          <a:solidFill>
            <a:srgbClr val="F3601E"/>
          </a:solidFill>
          <a:ln>
            <a:noFill/>
          </a:ln>
        </p:spPr>
        <p:txBody>
          <a:bodyPr anchorCtr="0" anchor="ctr" bIns="39175" lIns="78375" spcFirstLastPara="1" rIns="78375" wrap="square" tIns="391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3"/>
          <p:cNvSpPr/>
          <p:nvPr/>
        </p:nvSpPr>
        <p:spPr>
          <a:xfrm>
            <a:off x="2679452" y="1842335"/>
            <a:ext cx="772800" cy="217800"/>
          </a:xfrm>
          <a:prstGeom prst="rect">
            <a:avLst/>
          </a:prstGeom>
          <a:solidFill>
            <a:srgbClr val="F3601E"/>
          </a:solidFill>
          <a:ln>
            <a:noFill/>
          </a:ln>
        </p:spPr>
        <p:txBody>
          <a:bodyPr anchorCtr="0" anchor="ctr" bIns="39175" lIns="78375" spcFirstLastPara="1" rIns="78375" wrap="square" tIns="391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3"/>
          <p:cNvSpPr/>
          <p:nvPr/>
        </p:nvSpPr>
        <p:spPr>
          <a:xfrm>
            <a:off x="3069297" y="2410386"/>
            <a:ext cx="685800" cy="1962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39175" lIns="78375" spcFirstLastPara="1" rIns="78375" wrap="square" tIns="391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3"/>
          <p:cNvSpPr txBox="1"/>
          <p:nvPr/>
        </p:nvSpPr>
        <p:spPr>
          <a:xfrm>
            <a:off x="847549" y="481025"/>
            <a:ext cx="8514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1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Spin Flipper Field Measurements</a:t>
            </a:r>
            <a:endParaRPr sz="1257"/>
          </a:p>
        </p:txBody>
      </p:sp>
      <p:sp>
        <p:nvSpPr>
          <p:cNvPr id="246" name="Google Shape;246;p33"/>
          <p:cNvSpPr txBox="1"/>
          <p:nvPr/>
        </p:nvSpPr>
        <p:spPr>
          <a:xfrm>
            <a:off x="1004582" y="985445"/>
            <a:ext cx="395100" cy="1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85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rPr>
              <a:t>~ 2 weeks</a:t>
            </a:r>
            <a:endParaRPr sz="1257"/>
          </a:p>
        </p:txBody>
      </p:sp>
      <p:sp>
        <p:nvSpPr>
          <p:cNvPr id="247" name="Google Shape;247;p33"/>
          <p:cNvSpPr txBox="1"/>
          <p:nvPr/>
        </p:nvSpPr>
        <p:spPr>
          <a:xfrm>
            <a:off x="2679482" y="1528166"/>
            <a:ext cx="8514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1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Manufacture RF coil assembly</a:t>
            </a:r>
            <a:endParaRPr sz="1257"/>
          </a:p>
        </p:txBody>
      </p:sp>
      <p:sp>
        <p:nvSpPr>
          <p:cNvPr id="248" name="Google Shape;248;p33"/>
          <p:cNvSpPr txBox="1"/>
          <p:nvPr/>
        </p:nvSpPr>
        <p:spPr>
          <a:xfrm>
            <a:off x="2911062" y="1898383"/>
            <a:ext cx="294000" cy="1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85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rPr>
              <a:t>3 weeks</a:t>
            </a:r>
            <a:endParaRPr sz="1257"/>
          </a:p>
        </p:txBody>
      </p:sp>
      <p:sp>
        <p:nvSpPr>
          <p:cNvPr id="249" name="Google Shape;249;p33"/>
          <p:cNvSpPr txBox="1"/>
          <p:nvPr/>
        </p:nvSpPr>
        <p:spPr>
          <a:xfrm>
            <a:off x="3679988" y="1005709"/>
            <a:ext cx="10017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1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HFIR cycle</a:t>
            </a:r>
            <a:endParaRPr sz="1257"/>
          </a:p>
        </p:txBody>
      </p:sp>
      <p:sp>
        <p:nvSpPr>
          <p:cNvPr id="250" name="Google Shape;250;p33"/>
          <p:cNvSpPr txBox="1"/>
          <p:nvPr/>
        </p:nvSpPr>
        <p:spPr>
          <a:xfrm>
            <a:off x="4029111" y="1232440"/>
            <a:ext cx="471000" cy="1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85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rPr>
              <a:t>1 month</a:t>
            </a:r>
            <a:endParaRPr sz="1257"/>
          </a:p>
        </p:txBody>
      </p:sp>
      <p:sp>
        <p:nvSpPr>
          <p:cNvPr id="251" name="Google Shape;251;p33"/>
          <p:cNvSpPr txBox="1"/>
          <p:nvPr/>
        </p:nvSpPr>
        <p:spPr>
          <a:xfrm>
            <a:off x="3073413" y="2115389"/>
            <a:ext cx="10017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1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Collimator and G10 installation at 13b</a:t>
            </a:r>
            <a:endParaRPr sz="1257"/>
          </a:p>
        </p:txBody>
      </p:sp>
      <p:sp>
        <p:nvSpPr>
          <p:cNvPr id="252" name="Google Shape;252;p33"/>
          <p:cNvSpPr txBox="1"/>
          <p:nvPr/>
        </p:nvSpPr>
        <p:spPr>
          <a:xfrm>
            <a:off x="436787" y="967958"/>
            <a:ext cx="422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14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12.01</a:t>
            </a:r>
            <a:endParaRPr sz="1257"/>
          </a:p>
        </p:txBody>
      </p:sp>
      <p:sp>
        <p:nvSpPr>
          <p:cNvPr id="253" name="Google Shape;253;p33"/>
          <p:cNvSpPr txBox="1"/>
          <p:nvPr/>
        </p:nvSpPr>
        <p:spPr>
          <a:xfrm>
            <a:off x="1163922" y="2961739"/>
            <a:ext cx="9144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14">
                <a:latin typeface="Calibri"/>
                <a:ea typeface="Calibri"/>
                <a:cs typeface="Calibri"/>
                <a:sym typeface="Calibri"/>
              </a:rPr>
              <a:t>Present</a:t>
            </a:r>
            <a:endParaRPr sz="1257"/>
          </a:p>
        </p:txBody>
      </p:sp>
      <p:sp>
        <p:nvSpPr>
          <p:cNvPr id="254" name="Google Shape;254;p33"/>
          <p:cNvSpPr txBox="1"/>
          <p:nvPr/>
        </p:nvSpPr>
        <p:spPr>
          <a:xfrm>
            <a:off x="3089610" y="155752"/>
            <a:ext cx="33465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82832"/>
                </a:solidFill>
                <a:latin typeface="Open Sans"/>
                <a:ea typeface="Open Sans"/>
                <a:cs typeface="Open Sans"/>
                <a:sym typeface="Open Sans"/>
              </a:rPr>
              <a:t>Polarimetry Campaign Timeline</a:t>
            </a:r>
            <a:endParaRPr b="0" i="0" sz="2100">
              <a:solidFill>
                <a:srgbClr val="28283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55" name="Google Shape;255;p33"/>
          <p:cNvCxnSpPr/>
          <p:nvPr/>
        </p:nvCxnSpPr>
        <p:spPr>
          <a:xfrm>
            <a:off x="2057605" y="1443408"/>
            <a:ext cx="0" cy="2122500"/>
          </a:xfrm>
          <a:prstGeom prst="straightConnector1">
            <a:avLst/>
          </a:prstGeom>
          <a:noFill/>
          <a:ln cap="flat" cmpd="sng" w="10900">
            <a:solidFill>
              <a:srgbClr val="CCCCC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6" name="Google Shape;256;p33"/>
          <p:cNvCxnSpPr/>
          <p:nvPr/>
        </p:nvCxnSpPr>
        <p:spPr>
          <a:xfrm>
            <a:off x="2057605" y="3188901"/>
            <a:ext cx="0" cy="716700"/>
          </a:xfrm>
          <a:prstGeom prst="straightConnector1">
            <a:avLst/>
          </a:prstGeom>
          <a:noFill/>
          <a:ln cap="flat" cmpd="sng" w="10900">
            <a:solidFill>
              <a:srgbClr val="CCCCC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7" name="Google Shape;257;p33"/>
          <p:cNvSpPr/>
          <p:nvPr/>
        </p:nvSpPr>
        <p:spPr>
          <a:xfrm>
            <a:off x="2057627" y="1269256"/>
            <a:ext cx="621900" cy="217800"/>
          </a:xfrm>
          <a:prstGeom prst="rect">
            <a:avLst/>
          </a:prstGeom>
          <a:solidFill>
            <a:srgbClr val="F3601E"/>
          </a:solidFill>
          <a:ln>
            <a:noFill/>
          </a:ln>
        </p:spPr>
        <p:txBody>
          <a:bodyPr anchorCtr="0" anchor="ctr" bIns="39175" lIns="78375" spcFirstLastPara="1" rIns="78375" wrap="square" tIns="391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3"/>
          <p:cNvSpPr txBox="1"/>
          <p:nvPr/>
        </p:nvSpPr>
        <p:spPr>
          <a:xfrm>
            <a:off x="2084157" y="814009"/>
            <a:ext cx="8514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1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Simulation and Optimization of RF</a:t>
            </a:r>
            <a:endParaRPr sz="1257"/>
          </a:p>
        </p:txBody>
      </p:sp>
      <p:sp>
        <p:nvSpPr>
          <p:cNvPr id="259" name="Google Shape;259;p33"/>
          <p:cNvSpPr txBox="1"/>
          <p:nvPr/>
        </p:nvSpPr>
        <p:spPr>
          <a:xfrm>
            <a:off x="2221682" y="1325317"/>
            <a:ext cx="294000" cy="1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85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rPr>
              <a:t>2 weeks</a:t>
            </a:r>
            <a:endParaRPr sz="1257"/>
          </a:p>
        </p:txBody>
      </p:sp>
      <p:sp>
        <p:nvSpPr>
          <p:cNvPr id="260" name="Google Shape;260;p33"/>
          <p:cNvSpPr txBox="1"/>
          <p:nvPr/>
        </p:nvSpPr>
        <p:spPr>
          <a:xfrm>
            <a:off x="1627922" y="1307829"/>
            <a:ext cx="422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14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01.02</a:t>
            </a:r>
            <a:endParaRPr sz="1257"/>
          </a:p>
        </p:txBody>
      </p:sp>
      <p:sp>
        <p:nvSpPr>
          <p:cNvPr id="261" name="Google Shape;261;p33"/>
          <p:cNvSpPr txBox="1"/>
          <p:nvPr/>
        </p:nvSpPr>
        <p:spPr>
          <a:xfrm>
            <a:off x="2273119" y="1880908"/>
            <a:ext cx="422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14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01.16</a:t>
            </a:r>
            <a:endParaRPr sz="1257"/>
          </a:p>
        </p:txBody>
      </p:sp>
      <p:sp>
        <p:nvSpPr>
          <p:cNvPr id="262" name="Google Shape;262;p33"/>
          <p:cNvSpPr txBox="1"/>
          <p:nvPr/>
        </p:nvSpPr>
        <p:spPr>
          <a:xfrm>
            <a:off x="3271103" y="1214939"/>
            <a:ext cx="422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14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02.17</a:t>
            </a:r>
            <a:endParaRPr sz="1257"/>
          </a:p>
        </p:txBody>
      </p:sp>
      <p:sp>
        <p:nvSpPr>
          <p:cNvPr id="263" name="Google Shape;263;p33"/>
          <p:cNvSpPr/>
          <p:nvPr/>
        </p:nvSpPr>
        <p:spPr>
          <a:xfrm rot="-5400000">
            <a:off x="4360935" y="3149374"/>
            <a:ext cx="195951" cy="195951"/>
          </a:xfrm>
          <a:prstGeom prst="flowChartMerg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39175" lIns="78375" spcFirstLastPara="1" rIns="78375" wrap="square" tIns="391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3"/>
          <p:cNvSpPr txBox="1"/>
          <p:nvPr/>
        </p:nvSpPr>
        <p:spPr>
          <a:xfrm>
            <a:off x="3928332" y="2869374"/>
            <a:ext cx="946500" cy="2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1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SNS Neutron Production</a:t>
            </a:r>
            <a:endParaRPr sz="1257"/>
          </a:p>
        </p:txBody>
      </p:sp>
      <p:sp>
        <p:nvSpPr>
          <p:cNvPr id="265" name="Google Shape;265;p33"/>
          <p:cNvSpPr txBox="1"/>
          <p:nvPr/>
        </p:nvSpPr>
        <p:spPr>
          <a:xfrm>
            <a:off x="3663119" y="2879319"/>
            <a:ext cx="422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14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03.04</a:t>
            </a:r>
            <a:endParaRPr sz="1257"/>
          </a:p>
        </p:txBody>
      </p:sp>
      <p:sp>
        <p:nvSpPr>
          <p:cNvPr id="266" name="Google Shape;266;p33"/>
          <p:cNvSpPr txBox="1"/>
          <p:nvPr/>
        </p:nvSpPr>
        <p:spPr>
          <a:xfrm>
            <a:off x="3176619" y="2455659"/>
            <a:ext cx="471000" cy="1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85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rPr>
              <a:t>2 weeks</a:t>
            </a:r>
            <a:endParaRPr sz="1257"/>
          </a:p>
        </p:txBody>
      </p:sp>
      <p:sp>
        <p:nvSpPr>
          <p:cNvPr id="267" name="Google Shape;267;p33"/>
          <p:cNvSpPr txBox="1"/>
          <p:nvPr/>
        </p:nvSpPr>
        <p:spPr>
          <a:xfrm>
            <a:off x="2646877" y="2438159"/>
            <a:ext cx="422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14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02.01</a:t>
            </a:r>
            <a:endParaRPr sz="1257"/>
          </a:p>
        </p:txBody>
      </p:sp>
      <p:sp>
        <p:nvSpPr>
          <p:cNvPr id="268" name="Google Shape;268;p33"/>
          <p:cNvSpPr/>
          <p:nvPr/>
        </p:nvSpPr>
        <p:spPr>
          <a:xfrm>
            <a:off x="3679979" y="1793391"/>
            <a:ext cx="1119600" cy="2178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anchorCtr="0" anchor="ctr" bIns="39175" lIns="78375" spcFirstLastPara="1" rIns="78375" wrap="square" tIns="391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3"/>
          <p:cNvSpPr txBox="1"/>
          <p:nvPr/>
        </p:nvSpPr>
        <p:spPr>
          <a:xfrm>
            <a:off x="3679988" y="1481013"/>
            <a:ext cx="10017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1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Characterize Spin Flipper Efficiency</a:t>
            </a:r>
            <a:endParaRPr sz="1257"/>
          </a:p>
        </p:txBody>
      </p:sp>
      <p:sp>
        <p:nvSpPr>
          <p:cNvPr id="270" name="Google Shape;270;p33"/>
          <p:cNvSpPr txBox="1"/>
          <p:nvPr/>
        </p:nvSpPr>
        <p:spPr>
          <a:xfrm>
            <a:off x="4029111" y="1849435"/>
            <a:ext cx="471000" cy="1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85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rPr>
              <a:t>1 month</a:t>
            </a:r>
            <a:endParaRPr sz="1257"/>
          </a:p>
        </p:txBody>
      </p:sp>
      <p:sp>
        <p:nvSpPr>
          <p:cNvPr id="271" name="Google Shape;271;p33"/>
          <p:cNvSpPr txBox="1"/>
          <p:nvPr/>
        </p:nvSpPr>
        <p:spPr>
          <a:xfrm>
            <a:off x="7953324" y="2840746"/>
            <a:ext cx="753900" cy="2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1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SNS end of beam cycle</a:t>
            </a:r>
            <a:endParaRPr sz="1257"/>
          </a:p>
        </p:txBody>
      </p:sp>
      <p:sp>
        <p:nvSpPr>
          <p:cNvPr id="272" name="Google Shape;272;p33"/>
          <p:cNvSpPr txBox="1"/>
          <p:nvPr/>
        </p:nvSpPr>
        <p:spPr>
          <a:xfrm>
            <a:off x="7572764" y="2863575"/>
            <a:ext cx="422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14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06.22</a:t>
            </a:r>
            <a:endParaRPr sz="1257"/>
          </a:p>
        </p:txBody>
      </p:sp>
      <p:sp>
        <p:nvSpPr>
          <p:cNvPr id="273" name="Google Shape;273;p33"/>
          <p:cNvSpPr txBox="1"/>
          <p:nvPr/>
        </p:nvSpPr>
        <p:spPr>
          <a:xfrm>
            <a:off x="1995464" y="4232598"/>
            <a:ext cx="471000" cy="2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2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2026</a:t>
            </a:r>
            <a:endParaRPr b="1" sz="1257">
              <a:solidFill>
                <a:srgbClr val="000000"/>
              </a:solidFill>
            </a:endParaRPr>
          </a:p>
        </p:txBody>
      </p:sp>
      <p:sp>
        <p:nvSpPr>
          <p:cNvPr id="274" name="Google Shape;274;p33"/>
          <p:cNvSpPr/>
          <p:nvPr/>
        </p:nvSpPr>
        <p:spPr>
          <a:xfrm>
            <a:off x="4620847" y="2373613"/>
            <a:ext cx="395100" cy="2178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43475" lIns="87000" spcFirstLastPara="1" rIns="87000" wrap="square" tIns="434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76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33"/>
          <p:cNvSpPr txBox="1"/>
          <p:nvPr/>
        </p:nvSpPr>
        <p:spPr>
          <a:xfrm>
            <a:off x="4624947" y="2078616"/>
            <a:ext cx="10017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14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1" lang="en" sz="91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nstallation of SF at 13b</a:t>
            </a:r>
            <a:endParaRPr sz="1257"/>
          </a:p>
        </p:txBody>
      </p:sp>
      <p:sp>
        <p:nvSpPr>
          <p:cNvPr id="276" name="Google Shape;276;p33"/>
          <p:cNvSpPr txBox="1"/>
          <p:nvPr/>
        </p:nvSpPr>
        <p:spPr>
          <a:xfrm>
            <a:off x="4556898" y="2423844"/>
            <a:ext cx="522900" cy="11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61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rPr>
              <a:t>1 week</a:t>
            </a:r>
            <a:endParaRPr sz="1395"/>
          </a:p>
        </p:txBody>
      </p:sp>
      <p:sp>
        <p:nvSpPr>
          <p:cNvPr id="277" name="Google Shape;277;p33"/>
          <p:cNvSpPr txBox="1"/>
          <p:nvPr/>
        </p:nvSpPr>
        <p:spPr>
          <a:xfrm>
            <a:off x="4198412" y="2401386"/>
            <a:ext cx="422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14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03.13</a:t>
            </a:r>
            <a:endParaRPr sz="1257"/>
          </a:p>
        </p:txBody>
      </p:sp>
      <p:sp>
        <p:nvSpPr>
          <p:cNvPr id="278" name="Google Shape;278;p33"/>
          <p:cNvSpPr/>
          <p:nvPr/>
        </p:nvSpPr>
        <p:spPr>
          <a:xfrm rot="-5400000">
            <a:off x="1523225" y="3201762"/>
            <a:ext cx="195951" cy="195951"/>
          </a:xfrm>
          <a:prstGeom prst="flowChartMerge">
            <a:avLst/>
          </a:prstGeom>
          <a:solidFill>
            <a:srgbClr val="019979"/>
          </a:solidFill>
          <a:ln>
            <a:noFill/>
          </a:ln>
        </p:spPr>
        <p:txBody>
          <a:bodyPr anchorCtr="0" anchor="ctr" bIns="39175" lIns="78375" spcFirstLastPara="1" rIns="78375" wrap="square" tIns="391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3"/>
          <p:cNvSpPr/>
          <p:nvPr/>
        </p:nvSpPr>
        <p:spPr>
          <a:xfrm rot="-5400000">
            <a:off x="8298282" y="3184032"/>
            <a:ext cx="195951" cy="195951"/>
          </a:xfrm>
          <a:prstGeom prst="flowChartMerg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39175" lIns="78375" spcFirstLastPara="1" rIns="78375" wrap="square" tIns="391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3"/>
          <p:cNvSpPr/>
          <p:nvPr/>
        </p:nvSpPr>
        <p:spPr>
          <a:xfrm>
            <a:off x="4360806" y="4176541"/>
            <a:ext cx="3943500" cy="75600"/>
          </a:xfrm>
          <a:prstGeom prst="rect">
            <a:avLst/>
          </a:prstGeom>
          <a:solidFill>
            <a:srgbClr val="FF0000"/>
          </a:solidFill>
          <a:ln cap="flat" cmpd="sng" w="10900">
            <a:solidFill>
              <a:srgbClr val="C43E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4500" lIns="104500" spcFirstLastPara="1" rIns="104500" wrap="square" tIns="10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3"/>
          <p:cNvSpPr txBox="1"/>
          <p:nvPr/>
        </p:nvSpPr>
        <p:spPr>
          <a:xfrm>
            <a:off x="5848415" y="4310203"/>
            <a:ext cx="11436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1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Analyzer and Monitor installation TBD</a:t>
            </a:r>
            <a:endParaRPr sz="1257"/>
          </a:p>
        </p:txBody>
      </p:sp>
      <p:sp>
        <p:nvSpPr>
          <p:cNvPr id="216" name="Google Shape;216;p33"/>
          <p:cNvSpPr/>
          <p:nvPr/>
        </p:nvSpPr>
        <p:spPr>
          <a:xfrm>
            <a:off x="5015833" y="1632556"/>
            <a:ext cx="3282300" cy="2178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anchorCtr="0" anchor="ctr" bIns="39175" lIns="78375" spcFirstLastPara="1" rIns="78375" wrap="square" tIns="391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3"/>
          <p:cNvSpPr txBox="1"/>
          <p:nvPr/>
        </p:nvSpPr>
        <p:spPr>
          <a:xfrm>
            <a:off x="5015842" y="1214945"/>
            <a:ext cx="10017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1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Spin Flipper Optimization and Running</a:t>
            </a:r>
            <a:endParaRPr sz="1257"/>
          </a:p>
        </p:txBody>
      </p:sp>
      <p:sp>
        <p:nvSpPr>
          <p:cNvPr id="283" name="Google Shape;283;p33"/>
          <p:cNvSpPr txBox="1"/>
          <p:nvPr/>
        </p:nvSpPr>
        <p:spPr>
          <a:xfrm>
            <a:off x="6421437" y="1688629"/>
            <a:ext cx="471000" cy="1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85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rPr>
              <a:t>3 months</a:t>
            </a:r>
            <a:endParaRPr sz="1257"/>
          </a:p>
        </p:txBody>
      </p:sp>
      <p:sp>
        <p:nvSpPr>
          <p:cNvPr id="284" name="Google Shape;284;p33"/>
          <p:cNvSpPr txBox="1"/>
          <p:nvPr/>
        </p:nvSpPr>
        <p:spPr>
          <a:xfrm>
            <a:off x="4657374" y="1639342"/>
            <a:ext cx="422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14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03.20</a:t>
            </a:r>
            <a:endParaRPr sz="1257"/>
          </a:p>
        </p:txBody>
      </p:sp>
      <p:sp>
        <p:nvSpPr>
          <p:cNvPr id="285" name="Google Shape;285;p33"/>
          <p:cNvSpPr/>
          <p:nvPr/>
        </p:nvSpPr>
        <p:spPr>
          <a:xfrm>
            <a:off x="5966958" y="2743942"/>
            <a:ext cx="395100" cy="2178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anchorCtr="0" anchor="ctr" bIns="39175" lIns="78375" spcFirstLastPara="1" rIns="78375" wrap="square" tIns="391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33"/>
          <p:cNvSpPr txBox="1"/>
          <p:nvPr/>
        </p:nvSpPr>
        <p:spPr>
          <a:xfrm>
            <a:off x="5956709" y="2455651"/>
            <a:ext cx="10017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1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Beam Polarization Measurement</a:t>
            </a:r>
            <a:endParaRPr sz="1257"/>
          </a:p>
        </p:txBody>
      </p:sp>
      <p:sp>
        <p:nvSpPr>
          <p:cNvPr id="287" name="Google Shape;287;p33"/>
          <p:cNvSpPr txBox="1"/>
          <p:nvPr/>
        </p:nvSpPr>
        <p:spPr>
          <a:xfrm>
            <a:off x="5576240" y="2779686"/>
            <a:ext cx="422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14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TBD</a:t>
            </a:r>
            <a:endParaRPr sz="1257"/>
          </a:p>
        </p:txBody>
      </p:sp>
      <p:sp>
        <p:nvSpPr>
          <p:cNvPr id="288" name="Google Shape;288;p33"/>
          <p:cNvSpPr txBox="1"/>
          <p:nvPr/>
        </p:nvSpPr>
        <p:spPr>
          <a:xfrm>
            <a:off x="5903010" y="2791344"/>
            <a:ext cx="522900" cy="11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61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rPr>
              <a:t>1 week</a:t>
            </a:r>
            <a:endParaRPr sz="1395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187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Previous</a:t>
            </a:r>
            <a:r>
              <a:rPr lang="en"/>
              <a:t> polarimetry measurement (stolen from Hunter, stolen from Hitesh)</a:t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20203"/>
            <a:ext cx="8271900" cy="14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Most recent measurement was done in 2022 on 13B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believe that the beam polarization is &lt;&lt; 2E-4, but cannot say with full confidence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neutron monitor that was used had unstable efficiency</a:t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2225" y="2638975"/>
            <a:ext cx="6519386" cy="224767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2110525" y="4586400"/>
            <a:ext cx="30000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H. Rahangdale</a:t>
            </a: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to: evaluate systematics</a:t>
            </a:r>
            <a:endParaRPr/>
          </a:p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need a workshop on this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 for </a:t>
            </a:r>
            <a:r>
              <a:rPr lang="en"/>
              <a:t>discussion</a:t>
            </a:r>
            <a:r>
              <a:rPr lang="en"/>
              <a:t> :)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year in review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we were last year</a:t>
            </a:r>
            <a:endParaRPr/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Found that the RF field for Chelsea’s spin flipper was too long, so we planned to shorten it and take it to HFIR for one last test</a:t>
            </a: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831875"/>
            <a:ext cx="5691576" cy="295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7575" y="2979000"/>
            <a:ext cx="3604725" cy="139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 Accomplishments (overview)</a:t>
            </a:r>
            <a:endParaRPr/>
          </a:p>
        </p:txBody>
      </p:sp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Finished characterizing Chelsea’s spin flipper at HFIR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Tested a new-to-us spin flipper at HFIR, the MFSF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Designed the RGSF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Started building and testing the RGSF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CG4B tests with Chelsea’s spin flipper</a:t>
            </a:r>
            <a:endParaRPr/>
          </a:p>
        </p:txBody>
      </p:sp>
      <p:pic>
        <p:nvPicPr>
          <p:cNvPr id="113" name="Google Shape;113;p21" title="Screenshot 2025-03-20 at 6.31.14 PM.png"/>
          <p:cNvPicPr preferRelativeResize="0"/>
          <p:nvPr/>
        </p:nvPicPr>
        <p:blipFill rotWithShape="1">
          <a:blip r:embed="rId3">
            <a:alphaModFix/>
          </a:blip>
          <a:srcRect b="0" l="3334" r="0" t="0"/>
          <a:stretch/>
        </p:blipFill>
        <p:spPr>
          <a:xfrm>
            <a:off x="180975" y="1152475"/>
            <a:ext cx="5686385" cy="383862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 txBox="1"/>
          <p:nvPr/>
        </p:nvSpPr>
        <p:spPr>
          <a:xfrm>
            <a:off x="1956338" y="1459525"/>
            <a:ext cx="2371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Where we want to flip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115" name="Google Shape;115;p21"/>
          <p:cNvSpPr/>
          <p:nvPr/>
        </p:nvSpPr>
        <p:spPr>
          <a:xfrm>
            <a:off x="2543150" y="1828825"/>
            <a:ext cx="306600" cy="5043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21" title="Screenshot 2025-04-01 at 9.34.09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6725" y="2504850"/>
            <a:ext cx="4595576" cy="247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 title="Screenshot 2025-12-13 at 11.32.21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4650" y="932297"/>
            <a:ext cx="1482075" cy="193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fun addition to our CG4B measurements: The MFSF</a:t>
            </a:r>
            <a:endParaRPr/>
          </a:p>
        </p:txBody>
      </p:sp>
      <p:sp>
        <p:nvSpPr>
          <p:cNvPr id="123" name="Google Shape;123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AFP spin flipper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595959"/>
                </a:solidFill>
              </a:rPr>
              <a:t>Uses permanent magnets as a static field</a:t>
            </a:r>
            <a:endParaRPr>
              <a:solidFill>
                <a:srgbClr val="59595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>
                <a:solidFill>
                  <a:srgbClr val="595959"/>
                </a:solidFill>
              </a:rPr>
              <a:t>Excellent matching circuit for RF coil</a:t>
            </a:r>
            <a:endParaRPr>
              <a:solidFill>
                <a:srgbClr val="595959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</a:pPr>
            <a:r>
              <a:rPr lang="en">
                <a:solidFill>
                  <a:srgbClr val="595959"/>
                </a:solidFill>
              </a:rPr>
              <a:t>Resonance frequency fixed at 290 kHz with a bandwidth of about 10 kHz</a:t>
            </a:r>
            <a:endParaRPr>
              <a:solidFill>
                <a:srgbClr val="59595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>
                <a:solidFill>
                  <a:srgbClr val="595959"/>
                </a:solidFill>
              </a:rPr>
              <a:t>Conclusions from previous characterization tests (2023/2024)</a:t>
            </a:r>
            <a:endParaRPr>
              <a:solidFill>
                <a:srgbClr val="595959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</a:pPr>
            <a:r>
              <a:rPr lang="en">
                <a:solidFill>
                  <a:srgbClr val="595959"/>
                </a:solidFill>
              </a:rPr>
              <a:t>Stable with a 2 cm diameter beam at 4.25 Å</a:t>
            </a:r>
            <a:endParaRPr>
              <a:solidFill>
                <a:srgbClr val="595959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</a:pPr>
            <a:r>
              <a:rPr lang="en">
                <a:solidFill>
                  <a:srgbClr val="595959"/>
                </a:solidFill>
              </a:rPr>
              <a:t>Pickup coil response at center of beam was 1.05 G/V</a:t>
            </a:r>
            <a:endParaRPr>
              <a:solidFill>
                <a:srgbClr val="595959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</a:pPr>
            <a:r>
              <a:rPr lang="en">
                <a:solidFill>
                  <a:srgbClr val="595959"/>
                </a:solidFill>
              </a:rPr>
              <a:t>Improvements could be made by adjusting the permanent magnets and increasing power (not sure what maximum power is; they ran at 60 W)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