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7" r:id="rId4"/>
    <p:sldId id="268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10209-08EB-4B57-A153-2821EAF2536E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DB36-2ED6-4C10-9F36-09DB76C0D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6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DDB36-2ED6-4C10-9F36-09DB76C0D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1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96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7063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1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2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DCE6B-B7D6-819A-585D-6837C9FAE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94394-9F1A-C80F-CACE-65DD8E8C2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0909-8D18-B318-4C78-5612EDF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DA52-7162-43DA-A872-CDB2006D992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9581-6C53-9D20-CB5A-EE172B29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014AE-6CB9-E35D-3238-34F4AF19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3049-29D6-48AE-B30E-AB45A026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8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96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73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5227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06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2A3-2DA2-4D17-266D-E8F4CFA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7898518" cy="978729"/>
          </a:xfrm>
        </p:spPr>
        <p:txBody>
          <a:bodyPr>
            <a:noAutofit/>
          </a:bodyPr>
          <a:lstStyle/>
          <a:p>
            <a:r>
              <a:rPr lang="en-US" sz="4000" dirty="0"/>
              <a:t>in situ Polarized </a:t>
            </a:r>
            <a:r>
              <a:rPr lang="en-US" sz="4000" baseline="30000" dirty="0"/>
              <a:t>3</a:t>
            </a:r>
            <a:r>
              <a:rPr lang="en-US" sz="4000" dirty="0"/>
              <a:t>He Systems at ORNL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C5E35C5-02B5-73C8-1FEA-C63EFBC4C9CB}"/>
              </a:ext>
            </a:extLst>
          </p:cNvPr>
          <p:cNvSpPr txBox="1">
            <a:spLocks/>
          </p:cNvSpPr>
          <p:nvPr/>
        </p:nvSpPr>
        <p:spPr bwMode="auto">
          <a:xfrm>
            <a:off x="868574" y="3013455"/>
            <a:ext cx="5440514" cy="20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Chenyang “Peter” Jiang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Neutron Optics &amp; Polarization Group</a:t>
            </a:r>
          </a:p>
          <a:p>
            <a:r>
              <a:rPr lang="en-US" sz="1800" dirty="0"/>
              <a:t>Neutron Technologies Division</a:t>
            </a:r>
          </a:p>
          <a:p>
            <a:endParaRPr lang="en-US" sz="1800" dirty="0"/>
          </a:p>
          <a:p>
            <a:r>
              <a:rPr lang="en-US" sz="1800" dirty="0"/>
              <a:t>12/17/2025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6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6FBF-2A45-EA1C-F087-843E6DA6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 situ Spin-exchange optical pumping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55C85-16DB-7017-491D-71160E8AB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5619750" cy="404777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 3He cell</a:t>
            </a:r>
          </a:p>
          <a:p>
            <a:r>
              <a:rPr lang="en-US" dirty="0"/>
              <a:t>Laser and optics</a:t>
            </a:r>
          </a:p>
          <a:p>
            <a:r>
              <a:rPr lang="en-US" dirty="0"/>
              <a:t>A homogenous magnetic field</a:t>
            </a:r>
          </a:p>
          <a:p>
            <a:r>
              <a:rPr lang="en-US" dirty="0"/>
              <a:t>NMR/EPR</a:t>
            </a:r>
          </a:p>
          <a:p>
            <a:r>
              <a:rPr lang="en-US" dirty="0"/>
              <a:t>Heater and oven</a:t>
            </a:r>
          </a:p>
          <a:p>
            <a:r>
              <a:rPr lang="en-US" dirty="0"/>
              <a:t>Laser shielding</a:t>
            </a:r>
          </a:p>
        </p:txBody>
      </p:sp>
      <p:pic>
        <p:nvPicPr>
          <p:cNvPr id="4" name="Picture 3" descr="A close-up of a measuring device&#10;&#10;AI-generated content may be incorrect.">
            <a:extLst>
              <a:ext uri="{FF2B5EF4-FFF2-40B4-BE49-F238E27FC236}">
                <a16:creationId xmlns:a16="http://schemas.microsoft.com/office/drawing/2014/main" id="{7EEE4408-AA56-6D48-CE05-7710FF1B10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3994"/>
          <a:stretch>
            <a:fillRect/>
          </a:stretch>
        </p:blipFill>
        <p:spPr bwMode="auto">
          <a:xfrm>
            <a:off x="6258305" y="1653735"/>
            <a:ext cx="5619750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576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38A7-6571-2331-EE79-CE66D63A0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/>
          <a:lstStyle/>
          <a:p>
            <a:r>
              <a:rPr lang="en-US" dirty="0"/>
              <a:t>in-situ </a:t>
            </a:r>
            <a:r>
              <a:rPr lang="en-US" baseline="30000" dirty="0"/>
              <a:t>3</a:t>
            </a:r>
            <a:r>
              <a:rPr lang="en-US" dirty="0"/>
              <a:t>He polarizer for VULCAN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8CFE-A175-163A-E61A-412984371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232778"/>
            <a:ext cx="11419468" cy="404092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400" dirty="0"/>
              <a:t>Applicable for wide range of wavelength (~0.5 – 5.6 Å), optimized for 2 Å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Compact and portable, 49 cm along the neutron beam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double-side pumping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~ 77% 3He polarized achieved, 6 cm OD 3He cell</a:t>
            </a:r>
          </a:p>
        </p:txBody>
      </p:sp>
      <p:pic>
        <p:nvPicPr>
          <p:cNvPr id="4" name="Picture 3" descr="A machine with wires and wires&#10;&#10;Description automatically generated">
            <a:extLst>
              <a:ext uri="{FF2B5EF4-FFF2-40B4-BE49-F238E27FC236}">
                <a16:creationId xmlns:a16="http://schemas.microsoft.com/office/drawing/2014/main" id="{A3E3E7FB-2339-CA7F-761D-963C0BEE5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82" y="2990555"/>
            <a:ext cx="4249663" cy="3187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100A0-9E03-F5A7-E45B-FF49DE0ECEDD}"/>
              </a:ext>
            </a:extLst>
          </p:cNvPr>
          <p:cNvSpPr txBox="1"/>
          <p:nvPr/>
        </p:nvSpPr>
        <p:spPr>
          <a:xfrm>
            <a:off x="8405400" y="6324492"/>
            <a:ext cx="306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In-situ </a:t>
            </a:r>
            <a:r>
              <a:rPr lang="en-US" baseline="30000" dirty="0"/>
              <a:t>3</a:t>
            </a:r>
            <a:r>
              <a:rPr lang="en-US" dirty="0"/>
              <a:t>He polarizer 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F6E84E-28A7-0B54-4E60-B6306AD5ACB3}"/>
              </a:ext>
            </a:extLst>
          </p:cNvPr>
          <p:cNvSpPr txBox="1"/>
          <p:nvPr/>
        </p:nvSpPr>
        <p:spPr>
          <a:xfrm>
            <a:off x="2036700" y="6324492"/>
            <a:ext cx="393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Online commissioning at VULCAN</a:t>
            </a:r>
          </a:p>
        </p:txBody>
      </p:sp>
      <p:pic>
        <p:nvPicPr>
          <p:cNvPr id="10" name="Picture 9" descr="A close-up of a factory&#10;&#10;Description automatically generated">
            <a:extLst>
              <a:ext uri="{FF2B5EF4-FFF2-40B4-BE49-F238E27FC236}">
                <a16:creationId xmlns:a16="http://schemas.microsoft.com/office/drawing/2014/main" id="{7336DF9D-D058-A793-EC5B-CE1DE4BD5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45" t="6434" r="121" b="11818"/>
          <a:stretch/>
        </p:blipFill>
        <p:spPr>
          <a:xfrm>
            <a:off x="729205" y="2990555"/>
            <a:ext cx="6932806" cy="3187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46476F-3A83-F975-6719-A181FBF28E84}"/>
              </a:ext>
            </a:extLst>
          </p:cNvPr>
          <p:cNvSpPr txBox="1"/>
          <p:nvPr/>
        </p:nvSpPr>
        <p:spPr>
          <a:xfrm>
            <a:off x="2588847" y="2812940"/>
            <a:ext cx="189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Polarizer box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934CE1-915F-D03A-D03D-25AD3AE8BEE0}"/>
              </a:ext>
            </a:extLst>
          </p:cNvPr>
          <p:cNvSpPr txBox="1"/>
          <p:nvPr/>
        </p:nvSpPr>
        <p:spPr>
          <a:xfrm>
            <a:off x="4758610" y="4593521"/>
            <a:ext cx="189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Beam monitor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46BFE-369A-1398-569A-F9F152F7D8AB}"/>
              </a:ext>
            </a:extLst>
          </p:cNvPr>
          <p:cNvSpPr txBox="1"/>
          <p:nvPr/>
        </p:nvSpPr>
        <p:spPr>
          <a:xfrm>
            <a:off x="3905958" y="4055116"/>
            <a:ext cx="189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Heusler crystal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7FD61E-27E5-372F-2507-50263FAEEA9E}"/>
              </a:ext>
            </a:extLst>
          </p:cNvPr>
          <p:cNvSpPr txBox="1"/>
          <p:nvPr/>
        </p:nvSpPr>
        <p:spPr>
          <a:xfrm>
            <a:off x="2440823" y="5208079"/>
            <a:ext cx="189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He detector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229BB1-AC9E-2F16-A61F-730A38F8B355}"/>
              </a:ext>
            </a:extLst>
          </p:cNvPr>
          <p:cNvCxnSpPr>
            <a:cxnSpLocks/>
          </p:cNvCxnSpPr>
          <p:nvPr/>
        </p:nvCxnSpPr>
        <p:spPr>
          <a:xfrm flipV="1">
            <a:off x="3735092" y="3182272"/>
            <a:ext cx="0" cy="630311"/>
          </a:xfrm>
          <a:prstGeom prst="line">
            <a:avLst/>
          </a:prstGeom>
          <a:ln w="28575">
            <a:solidFill>
              <a:srgbClr val="FFFF00"/>
            </a:solidFill>
            <a:miter lim="800000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4371C6-0CA9-E5C7-3F1C-26506D33D10E}"/>
              </a:ext>
            </a:extLst>
          </p:cNvPr>
          <p:cNvCxnSpPr>
            <a:cxnSpLocks/>
          </p:cNvCxnSpPr>
          <p:nvPr/>
        </p:nvCxnSpPr>
        <p:spPr>
          <a:xfrm flipV="1">
            <a:off x="4161453" y="4413256"/>
            <a:ext cx="177282" cy="180265"/>
          </a:xfrm>
          <a:prstGeom prst="line">
            <a:avLst/>
          </a:prstGeom>
          <a:ln w="28575">
            <a:solidFill>
              <a:srgbClr val="FFFF00"/>
            </a:solidFill>
            <a:miter lim="800000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D2BC17-5E4C-8650-7DD4-26C2A5EA5DC8}"/>
              </a:ext>
            </a:extLst>
          </p:cNvPr>
          <p:cNvCxnSpPr>
            <a:cxnSpLocks/>
          </p:cNvCxnSpPr>
          <p:nvPr/>
        </p:nvCxnSpPr>
        <p:spPr>
          <a:xfrm flipV="1">
            <a:off x="4677632" y="4785438"/>
            <a:ext cx="258260" cy="32393"/>
          </a:xfrm>
          <a:prstGeom prst="line">
            <a:avLst/>
          </a:prstGeom>
          <a:ln w="28575">
            <a:solidFill>
              <a:srgbClr val="FFFF00"/>
            </a:solidFill>
            <a:miter lim="800000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B235AD-93B0-BCED-217B-9A3AC363CD34}"/>
              </a:ext>
            </a:extLst>
          </p:cNvPr>
          <p:cNvCxnSpPr>
            <a:cxnSpLocks/>
          </p:cNvCxnSpPr>
          <p:nvPr/>
        </p:nvCxnSpPr>
        <p:spPr>
          <a:xfrm>
            <a:off x="2618863" y="4965327"/>
            <a:ext cx="264296" cy="242752"/>
          </a:xfrm>
          <a:prstGeom prst="line">
            <a:avLst/>
          </a:prstGeom>
          <a:ln w="28575">
            <a:solidFill>
              <a:srgbClr val="FFFF00"/>
            </a:solidFill>
            <a:miter lim="800000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8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36F6-B48B-17BA-3810-2A602656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in-situ </a:t>
            </a:r>
            <a:r>
              <a:rPr lang="en-US" baseline="30000" dirty="0"/>
              <a:t>3</a:t>
            </a:r>
            <a:r>
              <a:rPr lang="en-US" dirty="0"/>
              <a:t>He analyzer for MAGREF at SNS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1D7E6-1416-0893-F1A6-AB9703217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650029"/>
            <a:ext cx="5614484" cy="4040923"/>
          </a:xfrm>
        </p:spPr>
        <p:txBody>
          <a:bodyPr wrap="square" anchor="t">
            <a:normAutofit fontScale="92500"/>
          </a:bodyPr>
          <a:lstStyle/>
          <a:p>
            <a:r>
              <a:rPr lang="en-US" dirty="0"/>
              <a:t>Working over 2.5 – 8 Å, optimized for 3 Å</a:t>
            </a:r>
          </a:p>
          <a:p>
            <a:r>
              <a:rPr lang="en-US" dirty="0"/>
              <a:t>Double side pumping</a:t>
            </a:r>
          </a:p>
          <a:p>
            <a:r>
              <a:rPr lang="en-US" dirty="0"/>
              <a:t>Up to 81% 3He polarization</a:t>
            </a:r>
          </a:p>
          <a:p>
            <a:r>
              <a:rPr lang="en-US" dirty="0"/>
              <a:t>8 cm OD cell</a:t>
            </a:r>
          </a:p>
          <a:p>
            <a:r>
              <a:rPr lang="en-US" dirty="0"/>
              <a:t>Work with magnetic field up to 4.8 T</a:t>
            </a:r>
          </a:p>
          <a:p>
            <a:r>
              <a:rPr lang="en-US" dirty="0"/>
              <a:t>69 cm along the neutron beam</a:t>
            </a:r>
          </a:p>
        </p:txBody>
      </p:sp>
      <p:pic>
        <p:nvPicPr>
          <p:cNvPr id="4" name="Picture 3" descr="A picture containing engine, miller&#10;&#10;Description automatically generated">
            <a:extLst>
              <a:ext uri="{FF2B5EF4-FFF2-40B4-BE49-F238E27FC236}">
                <a16:creationId xmlns:a16="http://schemas.microsoft.com/office/drawing/2014/main" id="{B4B3CF5B-9794-57B0-5C51-F93FD305D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r="-1" b="-1"/>
          <a:stretch>
            <a:fillRect/>
          </a:stretch>
        </p:blipFill>
        <p:spPr>
          <a:xfrm>
            <a:off x="6256598" y="1650029"/>
            <a:ext cx="5614484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036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315A-7441-2AE4-9172-66979D5E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430000" cy="53553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in-situ </a:t>
            </a:r>
            <a:r>
              <a:rPr lang="en-US" baseline="30000" dirty="0"/>
              <a:t>3</a:t>
            </a:r>
            <a:r>
              <a:rPr lang="en-US" dirty="0"/>
              <a:t>He analyzer for MARS at HFIR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99960-4AE5-FAD3-1EC1-A82C9F19D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650029"/>
            <a:ext cx="5614484" cy="404092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Used for the white beam at MARS</a:t>
            </a:r>
          </a:p>
          <a:p>
            <a:r>
              <a:rPr lang="en-US" dirty="0"/>
              <a:t>Single side pumping</a:t>
            </a:r>
          </a:p>
          <a:p>
            <a:r>
              <a:rPr lang="en-US" dirty="0"/>
              <a:t>30 cm along the neutron beam</a:t>
            </a:r>
          </a:p>
          <a:p>
            <a:r>
              <a:rPr lang="en-US" dirty="0"/>
              <a:t>8 cm OD cell</a:t>
            </a:r>
          </a:p>
          <a:p>
            <a:r>
              <a:rPr lang="en-US" dirty="0"/>
              <a:t>~ 75% 3He polarization</a:t>
            </a:r>
          </a:p>
        </p:txBody>
      </p:sp>
      <p:pic>
        <p:nvPicPr>
          <p:cNvPr id="5" name="Picture 4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5D04DBD1-DB1B-67B5-6979-84E8D1F3C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" r="-1" b="3089"/>
          <a:stretch>
            <a:fillRect/>
          </a:stretch>
        </p:blipFill>
        <p:spPr>
          <a:xfrm>
            <a:off x="5724411" y="1650029"/>
            <a:ext cx="6343440" cy="456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16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BFB0-A8CA-9DDC-5271-B840DA77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 in situ system Kavish worked 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F0A49-9F0B-AF93-7D10-FAFAA0ED659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0272" y="1434256"/>
            <a:ext cx="5476994" cy="423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Most compact system: only 25 cm along the neutron beam</a:t>
            </a:r>
          </a:p>
          <a:p>
            <a:pPr marL="285750" indent="-285750" algn="l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Laser and neutrons perpendicular to each other</a:t>
            </a:r>
          </a:p>
          <a:p>
            <a:pPr marL="285750" indent="-285750" algn="l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Mu-metal shielded </a:t>
            </a:r>
            <a:r>
              <a:rPr lang="en-US" sz="2400" b="1" dirty="0">
                <a:latin typeface="+mn-lt"/>
              </a:rPr>
              <a:t>four coil system</a:t>
            </a:r>
            <a:r>
              <a:rPr lang="en-US" sz="2400" dirty="0">
                <a:latin typeface="+mn-lt"/>
              </a:rPr>
              <a:t> to provide a very uniform field</a:t>
            </a:r>
          </a:p>
          <a:p>
            <a:pPr marL="285750" indent="-285750" algn="l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770 nm laser used, but didn’t achieve good polarization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92A439A-A259-5CF1-D461-D1B9194EC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74735" y="813816"/>
            <a:ext cx="5019571" cy="259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B391D4-1F54-FEE8-D466-AB976C9F0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15" y="3429000"/>
            <a:ext cx="4275613" cy="320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1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0711E-02F2-8954-04C0-6E653397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beam effect, should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3EA8C-2A92-0B31-0C69-8574D43CD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neutron beam-induced alkali-metal spin relaxation</a:t>
            </a:r>
          </a:p>
          <a:p>
            <a:r>
              <a:rPr lang="en-US" dirty="0"/>
              <a:t>Scale approximately with square root of flux</a:t>
            </a:r>
          </a:p>
          <a:p>
            <a:r>
              <a:rPr lang="en-US" dirty="0"/>
              <a:t>Lower the alkali metal polarization</a:t>
            </a:r>
          </a:p>
          <a:p>
            <a:r>
              <a:rPr lang="en-US" dirty="0"/>
              <a:t>Negligible for low to moderate flux</a:t>
            </a:r>
          </a:p>
          <a:p>
            <a:r>
              <a:rPr lang="en-US" dirty="0"/>
              <a:t>Can be mitigated with high power spectrally narrowed laser</a:t>
            </a:r>
          </a:p>
          <a:p>
            <a:r>
              <a:rPr lang="en-US" dirty="0"/>
              <a:t>Do you care if 3He polarization drops 5% but stable?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440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284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Arial Black</vt:lpstr>
      <vt:lpstr>Century Gothic</vt:lpstr>
      <vt:lpstr>ORNL</vt:lpstr>
      <vt:lpstr>in situ Polarized 3He Systems at ORNL</vt:lpstr>
      <vt:lpstr>in situ Spin-exchange optical pumping system</vt:lpstr>
      <vt:lpstr>in-situ 3He polarizer for VULCAN at SNS</vt:lpstr>
      <vt:lpstr>in-situ 3He analyzer for MAGREF at SNS</vt:lpstr>
      <vt:lpstr>in-situ 3He analyzer for MARS at HFIR</vt:lpstr>
      <vt:lpstr>Micro in situ system Kavish worked on</vt:lpstr>
      <vt:lpstr>Neutron beam effect, should we care?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Jiang, Chenyang Peter</dc:creator>
  <cp:lastModifiedBy>Jiang, Chenyang Peter</cp:lastModifiedBy>
  <cp:revision>1</cp:revision>
  <dcterms:created xsi:type="dcterms:W3CDTF">2025-12-16T18:29:47Z</dcterms:created>
  <dcterms:modified xsi:type="dcterms:W3CDTF">2025-12-16T22:49:09Z</dcterms:modified>
</cp:coreProperties>
</file>