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7"/>
  </p:notesMasterIdLst>
  <p:handoutMasterIdLst>
    <p:handoutMasterId r:id="rId8"/>
  </p:handoutMasterIdLst>
  <p:sldIdLst>
    <p:sldId id="2147481337" r:id="rId2"/>
    <p:sldId id="2147481341" r:id="rId3"/>
    <p:sldId id="2147481342" r:id="rId4"/>
    <p:sldId id="2147481344" r:id="rId5"/>
    <p:sldId id="2147481343"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0F28D4-AF16-486D-A8DF-2DD1EA1ABC57}" v="602" dt="2025-12-17T15:13:49.866"/>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884"/>
  </p:normalViewPr>
  <p:slideViewPr>
    <p:cSldViewPr snapToGrid="0">
      <p:cViewPr varScale="1">
        <p:scale>
          <a:sx n="77" d="100"/>
          <a:sy n="77" d="100"/>
        </p:scale>
        <p:origin x="864" y="53"/>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reyer, Wolfgang" userId="4f356181-bfb3-4f27-a581-7a712a76dcb5" providerId="ADAL" clId="{D46012B3-325E-4E09-9685-15BABF84B953}"/>
    <pc:docChg chg="undo custSel addSld delSld modSld">
      <pc:chgData name="Schreyer, Wolfgang" userId="4f356181-bfb3-4f27-a581-7a712a76dcb5" providerId="ADAL" clId="{D46012B3-325E-4E09-9685-15BABF84B953}" dt="2025-12-17T15:42:24.211" v="1776" actId="1076"/>
      <pc:docMkLst>
        <pc:docMk/>
      </pc:docMkLst>
      <pc:sldChg chg="del">
        <pc:chgData name="Schreyer, Wolfgang" userId="4f356181-bfb3-4f27-a581-7a712a76dcb5" providerId="ADAL" clId="{D46012B3-325E-4E09-9685-15BABF84B953}" dt="2025-12-16T18:47:38.033" v="118" actId="47"/>
        <pc:sldMkLst>
          <pc:docMk/>
          <pc:sldMk cId="3521900209" sldId="2147469145"/>
        </pc:sldMkLst>
      </pc:sldChg>
      <pc:sldChg chg="add del">
        <pc:chgData name="Schreyer, Wolfgang" userId="4f356181-bfb3-4f27-a581-7a712a76dcb5" providerId="ADAL" clId="{D46012B3-325E-4E09-9685-15BABF84B953}" dt="2025-12-16T18:47:33.789" v="117" actId="47"/>
        <pc:sldMkLst>
          <pc:docMk/>
          <pc:sldMk cId="4106966003" sldId="2147481328"/>
        </pc:sldMkLst>
      </pc:sldChg>
      <pc:sldChg chg="del">
        <pc:chgData name="Schreyer, Wolfgang" userId="4f356181-bfb3-4f27-a581-7a712a76dcb5" providerId="ADAL" clId="{D46012B3-325E-4E09-9685-15BABF84B953}" dt="2025-12-16T18:47:44.993" v="120" actId="47"/>
        <pc:sldMkLst>
          <pc:docMk/>
          <pc:sldMk cId="4219622408" sldId="2147481334"/>
        </pc:sldMkLst>
      </pc:sldChg>
      <pc:sldChg chg="modSp mod">
        <pc:chgData name="Schreyer, Wolfgang" userId="4f356181-bfb3-4f27-a581-7a712a76dcb5" providerId="ADAL" clId="{D46012B3-325E-4E09-9685-15BABF84B953}" dt="2025-12-17T14:05:31.012" v="816" actId="20577"/>
        <pc:sldMkLst>
          <pc:docMk/>
          <pc:sldMk cId="4251991772" sldId="2147481337"/>
        </pc:sldMkLst>
        <pc:spChg chg="mod">
          <ac:chgData name="Schreyer, Wolfgang" userId="4f356181-bfb3-4f27-a581-7a712a76dcb5" providerId="ADAL" clId="{D46012B3-325E-4E09-9685-15BABF84B953}" dt="2025-12-17T14:05:31.012" v="816" actId="20577"/>
          <ac:spMkLst>
            <pc:docMk/>
            <pc:sldMk cId="4251991772" sldId="2147481337"/>
            <ac:spMk id="2" creationId="{36B18B1F-BFB1-CC50-2580-E2ADE95FF0A0}"/>
          </ac:spMkLst>
        </pc:spChg>
      </pc:sldChg>
      <pc:sldChg chg="del">
        <pc:chgData name="Schreyer, Wolfgang" userId="4f356181-bfb3-4f27-a581-7a712a76dcb5" providerId="ADAL" clId="{D46012B3-325E-4E09-9685-15BABF84B953}" dt="2025-12-16T18:47:41.010" v="119" actId="47"/>
        <pc:sldMkLst>
          <pc:docMk/>
          <pc:sldMk cId="592910484" sldId="2147481338"/>
        </pc:sldMkLst>
      </pc:sldChg>
      <pc:sldChg chg="del">
        <pc:chgData name="Schreyer, Wolfgang" userId="4f356181-bfb3-4f27-a581-7a712a76dcb5" providerId="ADAL" clId="{D46012B3-325E-4E09-9685-15BABF84B953}" dt="2025-12-16T18:47:46.150" v="121" actId="47"/>
        <pc:sldMkLst>
          <pc:docMk/>
          <pc:sldMk cId="3527733702" sldId="2147481340"/>
        </pc:sldMkLst>
      </pc:sldChg>
      <pc:sldChg chg="addSp delSp modSp mod">
        <pc:chgData name="Schreyer, Wolfgang" userId="4f356181-bfb3-4f27-a581-7a712a76dcb5" providerId="ADAL" clId="{D46012B3-325E-4E09-9685-15BABF84B953}" dt="2025-12-17T14:21:39.247" v="1072"/>
        <pc:sldMkLst>
          <pc:docMk/>
          <pc:sldMk cId="2589980511" sldId="2147481341"/>
        </pc:sldMkLst>
        <pc:spChg chg="mod">
          <ac:chgData name="Schreyer, Wolfgang" userId="4f356181-bfb3-4f27-a581-7a712a76dcb5" providerId="ADAL" clId="{D46012B3-325E-4E09-9685-15BABF84B953}" dt="2025-12-17T14:06:05.163" v="930" actId="20577"/>
          <ac:spMkLst>
            <pc:docMk/>
            <pc:sldMk cId="2589980511" sldId="2147481341"/>
            <ac:spMk id="7" creationId="{0984B203-9F7D-0EC7-C0A3-14EDAF402C7C}"/>
          </ac:spMkLst>
        </pc:spChg>
        <pc:spChg chg="del">
          <ac:chgData name="Schreyer, Wolfgang" userId="4f356181-bfb3-4f27-a581-7a712a76dcb5" providerId="ADAL" clId="{D46012B3-325E-4E09-9685-15BABF84B953}" dt="2025-12-16T18:32:09.724" v="27" actId="478"/>
          <ac:spMkLst>
            <pc:docMk/>
            <pc:sldMk cId="2589980511" sldId="2147481341"/>
            <ac:spMk id="8" creationId="{A5CA8532-5379-5470-FE76-30F46389D5F4}"/>
          </ac:spMkLst>
        </pc:spChg>
        <pc:spChg chg="mod">
          <ac:chgData name="Schreyer, Wolfgang" userId="4f356181-bfb3-4f27-a581-7a712a76dcb5" providerId="ADAL" clId="{D46012B3-325E-4E09-9685-15BABF84B953}" dt="2025-12-17T14:21:39.247" v="1072"/>
          <ac:spMkLst>
            <pc:docMk/>
            <pc:sldMk cId="2589980511" sldId="2147481341"/>
            <ac:spMk id="9" creationId="{B739B2F4-8C4E-6D8C-2C88-7C84FDE59191}"/>
          </ac:spMkLst>
        </pc:spChg>
        <pc:spChg chg="add mod">
          <ac:chgData name="Schreyer, Wolfgang" userId="4f356181-bfb3-4f27-a581-7a712a76dcb5" providerId="ADAL" clId="{D46012B3-325E-4E09-9685-15BABF84B953}" dt="2025-12-16T19:33:59.241" v="221" actId="1037"/>
          <ac:spMkLst>
            <pc:docMk/>
            <pc:sldMk cId="2589980511" sldId="2147481341"/>
            <ac:spMk id="10" creationId="{1A5066CD-4D4E-F7CE-D7AC-19E36180BC17}"/>
          </ac:spMkLst>
        </pc:spChg>
        <pc:spChg chg="add mod">
          <ac:chgData name="Schreyer, Wolfgang" userId="4f356181-bfb3-4f27-a581-7a712a76dcb5" providerId="ADAL" clId="{D46012B3-325E-4E09-9685-15BABF84B953}" dt="2025-12-16T19:34:08.909" v="230" actId="14100"/>
          <ac:spMkLst>
            <pc:docMk/>
            <pc:sldMk cId="2589980511" sldId="2147481341"/>
            <ac:spMk id="13" creationId="{C46BD4B2-8599-5331-F750-72EC369767A7}"/>
          </ac:spMkLst>
        </pc:spChg>
        <pc:spChg chg="add mod">
          <ac:chgData name="Schreyer, Wolfgang" userId="4f356181-bfb3-4f27-a581-7a712a76dcb5" providerId="ADAL" clId="{D46012B3-325E-4E09-9685-15BABF84B953}" dt="2025-12-16T19:31:27.282" v="147" actId="1076"/>
          <ac:spMkLst>
            <pc:docMk/>
            <pc:sldMk cId="2589980511" sldId="2147481341"/>
            <ac:spMk id="20" creationId="{71902AA9-FBC4-CA2F-0C7F-91049E27BBD0}"/>
          </ac:spMkLst>
        </pc:spChg>
        <pc:spChg chg="add mod">
          <ac:chgData name="Schreyer, Wolfgang" userId="4f356181-bfb3-4f27-a581-7a712a76dcb5" providerId="ADAL" clId="{D46012B3-325E-4E09-9685-15BABF84B953}" dt="2025-12-16T19:31:42.925" v="150" actId="1076"/>
          <ac:spMkLst>
            <pc:docMk/>
            <pc:sldMk cId="2589980511" sldId="2147481341"/>
            <ac:spMk id="22" creationId="{416048A8-B972-B93D-FC46-4DB48016939A}"/>
          </ac:spMkLst>
        </pc:spChg>
        <pc:spChg chg="add mod">
          <ac:chgData name="Schreyer, Wolfgang" userId="4f356181-bfb3-4f27-a581-7a712a76dcb5" providerId="ADAL" clId="{D46012B3-325E-4E09-9685-15BABF84B953}" dt="2025-12-16T19:34:11.991" v="235" actId="1037"/>
          <ac:spMkLst>
            <pc:docMk/>
            <pc:sldMk cId="2589980511" sldId="2147481341"/>
            <ac:spMk id="24" creationId="{6F3DC616-F783-AEC2-362C-4311FEADC452}"/>
          </ac:spMkLst>
        </pc:spChg>
        <pc:spChg chg="add mod">
          <ac:chgData name="Schreyer, Wolfgang" userId="4f356181-bfb3-4f27-a581-7a712a76dcb5" providerId="ADAL" clId="{D46012B3-325E-4E09-9685-15BABF84B953}" dt="2025-12-17T03:25:00.167" v="320" actId="1076"/>
          <ac:spMkLst>
            <pc:docMk/>
            <pc:sldMk cId="2589980511" sldId="2147481341"/>
            <ac:spMk id="31" creationId="{80C6D0F8-0E48-53A2-06C8-BB560EAE4EA3}"/>
          </ac:spMkLst>
        </pc:spChg>
        <pc:cxnChg chg="add mod">
          <ac:chgData name="Schreyer, Wolfgang" userId="4f356181-bfb3-4f27-a581-7a712a76dcb5" providerId="ADAL" clId="{D46012B3-325E-4E09-9685-15BABF84B953}" dt="2025-12-16T19:33:59.241" v="221" actId="1037"/>
          <ac:cxnSpMkLst>
            <pc:docMk/>
            <pc:sldMk cId="2589980511" sldId="2147481341"/>
            <ac:cxnSpMk id="12" creationId="{6B853711-054A-E976-66E1-81C2778571A8}"/>
          </ac:cxnSpMkLst>
        </pc:cxnChg>
        <pc:cxnChg chg="add mod">
          <ac:chgData name="Schreyer, Wolfgang" userId="4f356181-bfb3-4f27-a581-7a712a76dcb5" providerId="ADAL" clId="{D46012B3-325E-4E09-9685-15BABF84B953}" dt="2025-12-16T19:34:08.909" v="230" actId="14100"/>
          <ac:cxnSpMkLst>
            <pc:docMk/>
            <pc:sldMk cId="2589980511" sldId="2147481341"/>
            <ac:cxnSpMk id="15" creationId="{ABFFDC3A-534F-527E-C42F-22501F90DBD5}"/>
          </ac:cxnSpMkLst>
        </pc:cxnChg>
        <pc:cxnChg chg="add mod">
          <ac:chgData name="Schreyer, Wolfgang" userId="4f356181-bfb3-4f27-a581-7a712a76dcb5" providerId="ADAL" clId="{D46012B3-325E-4E09-9685-15BABF84B953}" dt="2025-12-17T03:25:05.558" v="322" actId="1076"/>
          <ac:cxnSpMkLst>
            <pc:docMk/>
            <pc:sldMk cId="2589980511" sldId="2147481341"/>
            <ac:cxnSpMk id="29" creationId="{22EB430D-764E-4630-D6AC-4F62BCCA513C}"/>
          </ac:cxnSpMkLst>
        </pc:cxnChg>
      </pc:sldChg>
      <pc:sldChg chg="addSp delSp modSp add mod">
        <pc:chgData name="Schreyer, Wolfgang" userId="4f356181-bfb3-4f27-a581-7a712a76dcb5" providerId="ADAL" clId="{D46012B3-325E-4E09-9685-15BABF84B953}" dt="2025-12-17T15:13:49.866" v="1772" actId="20577"/>
        <pc:sldMkLst>
          <pc:docMk/>
          <pc:sldMk cId="2970899643" sldId="2147481342"/>
        </pc:sldMkLst>
        <pc:spChg chg="add del mod">
          <ac:chgData name="Schreyer, Wolfgang" userId="4f356181-bfb3-4f27-a581-7a712a76dcb5" providerId="ADAL" clId="{D46012B3-325E-4E09-9685-15BABF84B953}" dt="2025-12-17T14:32:35.139" v="1137" actId="478"/>
          <ac:spMkLst>
            <pc:docMk/>
            <pc:sldMk cId="2970899643" sldId="2147481342"/>
            <ac:spMk id="2" creationId="{FD17E290-09A5-4E98-D88B-0992BCB982F3}"/>
          </ac:spMkLst>
        </pc:spChg>
        <pc:spChg chg="mod">
          <ac:chgData name="Schreyer, Wolfgang" userId="4f356181-bfb3-4f27-a581-7a712a76dcb5" providerId="ADAL" clId="{D46012B3-325E-4E09-9685-15BABF84B953}" dt="2025-12-17T14:24:23.387" v="1124" actId="20577"/>
          <ac:spMkLst>
            <pc:docMk/>
            <pc:sldMk cId="2970899643" sldId="2147481342"/>
            <ac:spMk id="7" creationId="{2D1F92B3-28F5-7C92-D32D-95FF06A1923B}"/>
          </ac:spMkLst>
        </pc:spChg>
        <pc:spChg chg="mod">
          <ac:chgData name="Schreyer, Wolfgang" userId="4f356181-bfb3-4f27-a581-7a712a76dcb5" providerId="ADAL" clId="{D46012B3-325E-4E09-9685-15BABF84B953}" dt="2025-12-17T15:13:49.866" v="1772" actId="20577"/>
          <ac:spMkLst>
            <pc:docMk/>
            <pc:sldMk cId="2970899643" sldId="2147481342"/>
            <ac:spMk id="9" creationId="{6CA06116-3A47-37AE-C77B-1CB69C01A82C}"/>
          </ac:spMkLst>
        </pc:spChg>
        <pc:spChg chg="mod">
          <ac:chgData name="Schreyer, Wolfgang" userId="4f356181-bfb3-4f27-a581-7a712a76dcb5" providerId="ADAL" clId="{D46012B3-325E-4E09-9685-15BABF84B953}" dt="2025-12-17T05:13:18.261" v="796" actId="1037"/>
          <ac:spMkLst>
            <pc:docMk/>
            <pc:sldMk cId="2970899643" sldId="2147481342"/>
            <ac:spMk id="24" creationId="{ACE0EE48-682D-1DF0-8474-D445BBA72CA6}"/>
          </ac:spMkLst>
        </pc:spChg>
      </pc:sldChg>
      <pc:sldChg chg="addSp delSp modSp new mod">
        <pc:chgData name="Schreyer, Wolfgang" userId="4f356181-bfb3-4f27-a581-7a712a76dcb5" providerId="ADAL" clId="{D46012B3-325E-4E09-9685-15BABF84B953}" dt="2025-12-17T14:41:48.766" v="1616" actId="14100"/>
        <pc:sldMkLst>
          <pc:docMk/>
          <pc:sldMk cId="3789086174" sldId="2147481343"/>
        </pc:sldMkLst>
        <pc:spChg chg="mod">
          <ac:chgData name="Schreyer, Wolfgang" userId="4f356181-bfb3-4f27-a581-7a712a76dcb5" providerId="ADAL" clId="{D46012B3-325E-4E09-9685-15BABF84B953}" dt="2025-12-17T14:36:47.131" v="1297" actId="20577"/>
          <ac:spMkLst>
            <pc:docMk/>
            <pc:sldMk cId="3789086174" sldId="2147481343"/>
            <ac:spMk id="2" creationId="{69A8AD21-B9E1-D1C5-53C1-CC2083E3E044}"/>
          </ac:spMkLst>
        </pc:spChg>
        <pc:spChg chg="mod">
          <ac:chgData name="Schreyer, Wolfgang" userId="4f356181-bfb3-4f27-a581-7a712a76dcb5" providerId="ADAL" clId="{D46012B3-325E-4E09-9685-15BABF84B953}" dt="2025-12-17T14:41:27.581" v="1614" actId="20577"/>
          <ac:spMkLst>
            <pc:docMk/>
            <pc:sldMk cId="3789086174" sldId="2147481343"/>
            <ac:spMk id="3" creationId="{88CC9BE9-D279-08A5-8F69-A92427FCF2CD}"/>
          </ac:spMkLst>
        </pc:spChg>
        <pc:spChg chg="add mod">
          <ac:chgData name="Schreyer, Wolfgang" userId="4f356181-bfb3-4f27-a581-7a712a76dcb5" providerId="ADAL" clId="{D46012B3-325E-4E09-9685-15BABF84B953}" dt="2025-12-17T14:38:10.607" v="1334"/>
          <ac:spMkLst>
            <pc:docMk/>
            <pc:sldMk cId="3789086174" sldId="2147481343"/>
            <ac:spMk id="4" creationId="{223D9755-9505-13C0-34B8-E901DF0830BB}"/>
          </ac:spMkLst>
        </pc:spChg>
        <pc:spChg chg="add mod">
          <ac:chgData name="Schreyer, Wolfgang" userId="4f356181-bfb3-4f27-a581-7a712a76dcb5" providerId="ADAL" clId="{D46012B3-325E-4E09-9685-15BABF84B953}" dt="2025-12-17T14:41:48.766" v="1616" actId="14100"/>
          <ac:spMkLst>
            <pc:docMk/>
            <pc:sldMk cId="3789086174" sldId="2147481343"/>
            <ac:spMk id="6" creationId="{F3D83434-67A3-39AD-6AFD-838AF55E5585}"/>
          </ac:spMkLst>
        </pc:spChg>
        <pc:spChg chg="add del mod">
          <ac:chgData name="Schreyer, Wolfgang" userId="4f356181-bfb3-4f27-a581-7a712a76dcb5" providerId="ADAL" clId="{D46012B3-325E-4E09-9685-15BABF84B953}" dt="2025-12-17T14:38:19.958" v="1335" actId="478"/>
          <ac:spMkLst>
            <pc:docMk/>
            <pc:sldMk cId="3789086174" sldId="2147481343"/>
            <ac:spMk id="8" creationId="{25D1DFDC-61A5-2336-9733-6FC2FBC86B8D}"/>
          </ac:spMkLst>
        </pc:spChg>
        <pc:spChg chg="add del mod">
          <ac:chgData name="Schreyer, Wolfgang" userId="4f356181-bfb3-4f27-a581-7a712a76dcb5" providerId="ADAL" clId="{D46012B3-325E-4E09-9685-15BABF84B953}" dt="2025-12-17T14:38:21.840" v="1336" actId="478"/>
          <ac:spMkLst>
            <pc:docMk/>
            <pc:sldMk cId="3789086174" sldId="2147481343"/>
            <ac:spMk id="9" creationId="{B3C617AB-35CE-2E7D-2848-F1B2C19256B2}"/>
          </ac:spMkLst>
        </pc:spChg>
        <pc:spChg chg="add del mod">
          <ac:chgData name="Schreyer, Wolfgang" userId="4f356181-bfb3-4f27-a581-7a712a76dcb5" providerId="ADAL" clId="{D46012B3-325E-4E09-9685-15BABF84B953}" dt="2025-12-17T14:39:32.409" v="1425" actId="478"/>
          <ac:spMkLst>
            <pc:docMk/>
            <pc:sldMk cId="3789086174" sldId="2147481343"/>
            <ac:spMk id="10" creationId="{8D5D506B-DAF5-6956-6C1D-93D1F3B6FD8F}"/>
          </ac:spMkLst>
        </pc:spChg>
        <pc:spChg chg="add mod">
          <ac:chgData name="Schreyer, Wolfgang" userId="4f356181-bfb3-4f27-a581-7a712a76dcb5" providerId="ADAL" clId="{D46012B3-325E-4E09-9685-15BABF84B953}" dt="2025-12-17T14:38:38.264" v="1365" actId="1076"/>
          <ac:spMkLst>
            <pc:docMk/>
            <pc:sldMk cId="3789086174" sldId="2147481343"/>
            <ac:spMk id="11" creationId="{423B0EC3-74A6-833A-615B-B215CE4DC69C}"/>
          </ac:spMkLst>
        </pc:spChg>
        <pc:spChg chg="add mod">
          <ac:chgData name="Schreyer, Wolfgang" userId="4f356181-bfb3-4f27-a581-7a712a76dcb5" providerId="ADAL" clId="{D46012B3-325E-4E09-9685-15BABF84B953}" dt="2025-12-17T14:39:37.900" v="1463" actId="1038"/>
          <ac:spMkLst>
            <pc:docMk/>
            <pc:sldMk cId="3789086174" sldId="2147481343"/>
            <ac:spMk id="16" creationId="{6E17814F-4A9A-2F0E-4F8A-7A0F428CB3BE}"/>
          </ac:spMkLst>
        </pc:spChg>
        <pc:spChg chg="add mod">
          <ac:chgData name="Schreyer, Wolfgang" userId="4f356181-bfb3-4f27-a581-7a712a76dcb5" providerId="ADAL" clId="{D46012B3-325E-4E09-9685-15BABF84B953}" dt="2025-12-17T14:39:37.900" v="1463" actId="1038"/>
          <ac:spMkLst>
            <pc:docMk/>
            <pc:sldMk cId="3789086174" sldId="2147481343"/>
            <ac:spMk id="17" creationId="{FE6EF679-FCE4-965F-1A14-B8F32C59B349}"/>
          </ac:spMkLst>
        </pc:spChg>
        <pc:cxnChg chg="add mod">
          <ac:chgData name="Schreyer, Wolfgang" userId="4f356181-bfb3-4f27-a581-7a712a76dcb5" providerId="ADAL" clId="{D46012B3-325E-4E09-9685-15BABF84B953}" dt="2025-12-17T14:38:10.607" v="1334"/>
          <ac:cxnSpMkLst>
            <pc:docMk/>
            <pc:sldMk cId="3789086174" sldId="2147481343"/>
            <ac:cxnSpMk id="5" creationId="{6419D137-0342-AA34-5E25-B7A5BAD870B9}"/>
          </ac:cxnSpMkLst>
        </pc:cxnChg>
        <pc:cxnChg chg="add mod">
          <ac:chgData name="Schreyer, Wolfgang" userId="4f356181-bfb3-4f27-a581-7a712a76dcb5" providerId="ADAL" clId="{D46012B3-325E-4E09-9685-15BABF84B953}" dt="2025-12-17T14:41:48.766" v="1616" actId="14100"/>
          <ac:cxnSpMkLst>
            <pc:docMk/>
            <pc:sldMk cId="3789086174" sldId="2147481343"/>
            <ac:cxnSpMk id="7" creationId="{D5BD9468-7D09-8363-D428-7BF693EE861F}"/>
          </ac:cxnSpMkLst>
        </pc:cxnChg>
      </pc:sldChg>
      <pc:sldChg chg="addSp delSp modSp new mod modClrScheme chgLayout">
        <pc:chgData name="Schreyer, Wolfgang" userId="4f356181-bfb3-4f27-a581-7a712a76dcb5" providerId="ADAL" clId="{D46012B3-325E-4E09-9685-15BABF84B953}" dt="2025-12-17T15:42:24.211" v="1776" actId="1076"/>
        <pc:sldMkLst>
          <pc:docMk/>
          <pc:sldMk cId="2233299400" sldId="2147481344"/>
        </pc:sldMkLst>
        <pc:spChg chg="mod ord">
          <ac:chgData name="Schreyer, Wolfgang" userId="4f356181-bfb3-4f27-a581-7a712a76dcb5" providerId="ADAL" clId="{D46012B3-325E-4E09-9685-15BABF84B953}" dt="2025-12-17T15:02:04.577" v="1724" actId="20577"/>
          <ac:spMkLst>
            <pc:docMk/>
            <pc:sldMk cId="2233299400" sldId="2147481344"/>
            <ac:spMk id="2" creationId="{AD300907-1A18-CAAA-58B4-DC228EA2AB82}"/>
          </ac:spMkLst>
        </pc:spChg>
        <pc:spChg chg="del mod ord">
          <ac:chgData name="Schreyer, Wolfgang" userId="4f356181-bfb3-4f27-a581-7a712a76dcb5" providerId="ADAL" clId="{D46012B3-325E-4E09-9685-15BABF84B953}" dt="2025-12-17T14:53:56.228" v="1634" actId="700"/>
          <ac:spMkLst>
            <pc:docMk/>
            <pc:sldMk cId="2233299400" sldId="2147481344"/>
            <ac:spMk id="3" creationId="{36E9E2D0-4B06-45DF-0D3A-A943E20D83B6}"/>
          </ac:spMkLst>
        </pc:spChg>
        <pc:spChg chg="add mod ord">
          <ac:chgData name="Schreyer, Wolfgang" userId="4f356181-bfb3-4f27-a581-7a712a76dcb5" providerId="ADAL" clId="{D46012B3-325E-4E09-9685-15BABF84B953}" dt="2025-12-17T15:02:13.232" v="1757" actId="20577"/>
          <ac:spMkLst>
            <pc:docMk/>
            <pc:sldMk cId="2233299400" sldId="2147481344"/>
            <ac:spMk id="4" creationId="{D1C1462A-214B-2030-CBEB-CD20D08CC30E}"/>
          </ac:spMkLst>
        </pc:spChg>
        <pc:spChg chg="add del mod ord">
          <ac:chgData name="Schreyer, Wolfgang" userId="4f356181-bfb3-4f27-a581-7a712a76dcb5" providerId="ADAL" clId="{D46012B3-325E-4E09-9685-15BABF84B953}" dt="2025-12-17T15:04:32.259" v="1758" actId="22"/>
          <ac:spMkLst>
            <pc:docMk/>
            <pc:sldMk cId="2233299400" sldId="2147481344"/>
            <ac:spMk id="5" creationId="{AAD57360-526D-C9C5-425C-804CD34A672B}"/>
          </ac:spMkLst>
        </pc:spChg>
        <pc:picChg chg="add mod">
          <ac:chgData name="Schreyer, Wolfgang" userId="4f356181-bfb3-4f27-a581-7a712a76dcb5" providerId="ADAL" clId="{D46012B3-325E-4E09-9685-15BABF84B953}" dt="2025-12-17T15:42:24.211" v="1776" actId="1076"/>
          <ac:picMkLst>
            <pc:docMk/>
            <pc:sldMk cId="2233299400" sldId="2147481344"/>
            <ac:picMk id="5" creationId="{E30BAA7E-7197-C062-0634-3EFC3C22992F}"/>
          </ac:picMkLst>
        </pc:picChg>
        <pc:picChg chg="add mod ord">
          <ac:chgData name="Schreyer, Wolfgang" userId="4f356181-bfb3-4f27-a581-7a712a76dcb5" providerId="ADAL" clId="{D46012B3-325E-4E09-9685-15BABF84B953}" dt="2025-12-17T15:42:20.309" v="1775" actId="1076"/>
          <ac:picMkLst>
            <pc:docMk/>
            <pc:sldMk cId="2233299400" sldId="2147481344"/>
            <ac:picMk id="7" creationId="{3CF4EF9F-17EF-9490-F37D-5A1CB8DF8274}"/>
          </ac:picMkLst>
        </pc:picChg>
        <pc:cxnChg chg="add mod">
          <ac:chgData name="Schreyer, Wolfgang" userId="4f356181-bfb3-4f27-a581-7a712a76dcb5" providerId="ADAL" clId="{D46012B3-325E-4E09-9685-15BABF84B953}" dt="2025-12-17T15:42:20.309" v="1775" actId="1076"/>
          <ac:cxnSpMkLst>
            <pc:docMk/>
            <pc:sldMk cId="2233299400" sldId="2147481344"/>
            <ac:cxnSpMk id="9" creationId="{9E11F6A3-9560-D16A-728F-3D7A18868624}"/>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2025-12-17</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2025-12-17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rnl.sharepoint.com/sites/branding/SitePages/presentations.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Accessing Title Slide Options </a:t>
            </a:r>
            <a:br>
              <a:rPr lang="en-US" b="1" dirty="0">
                <a:latin typeface="Aptos Light" panose="020B0004020202020204" pitchFamily="34" charset="0"/>
                <a:ea typeface="Aptos" panose="02000000000000000000" pitchFamily="2" charset="0"/>
              </a:rPr>
            </a:br>
            <a:r>
              <a:rPr lang="en-US" dirty="0">
                <a:latin typeface="Aptos Light" panose="020B0004020202020204" pitchFamily="34" charset="0"/>
                <a:ea typeface="Aptos" panose="02000000000000000000" pitchFamily="2" charset="0"/>
              </a:rPr>
              <a:t>The standard ORNL presentation template includes five branded title slide layouts: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Standard</a:t>
            </a:r>
            <a:r>
              <a:rPr lang="en-US" dirty="0">
                <a:latin typeface="Aptos Light" panose="020B0004020202020204" pitchFamily="34" charset="0"/>
                <a:ea typeface="Aptos" panose="02000000000000000000" pitchFamily="2" charset="0"/>
              </a:rPr>
              <a:t>. The preferred layout for lab-wide and general presentations. Features a default aerial photograph of the lab.</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Image</a:t>
            </a:r>
            <a:r>
              <a:rPr lang="en-US" dirty="0">
                <a:latin typeface="Aptos Light" panose="020B0004020202020204" pitchFamily="34" charset="0"/>
                <a:ea typeface="Aptos" panose="02000000000000000000" pitchFamily="2" charset="0"/>
              </a:rPr>
              <a:t>. Allows replacement of the default background with a custom full-slide image (16:9 or 4:3 landscape format).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Portrait Image</a:t>
            </a:r>
            <a:r>
              <a:rPr lang="en-US" dirty="0">
                <a:latin typeface="Aptos Light" panose="020B0004020202020204" pitchFamily="34" charset="0"/>
                <a:ea typeface="Aptos" panose="02000000000000000000" pitchFamily="2" charset="0"/>
              </a:rPr>
              <a:t>. Supports inclusion of a custom 4:3 portrait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Landscape Image</a:t>
            </a:r>
            <a:r>
              <a:rPr lang="en-US" dirty="0">
                <a:latin typeface="Aptos Light" panose="020B0004020202020204" pitchFamily="34" charset="0"/>
                <a:ea typeface="Aptos" panose="02000000000000000000" pitchFamily="2" charset="0"/>
              </a:rPr>
              <a:t>. Supports inclusion of a custom 16:9 landscape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Offers additional space for longer titles and multiple presenters.</a:t>
            </a:r>
          </a:p>
          <a:p>
            <a:pPr>
              <a:lnSpc>
                <a:spcPct val="90000"/>
              </a:lnSpc>
              <a:spcBef>
                <a:spcPts val="1200"/>
              </a:spcBef>
              <a:spcAft>
                <a:spcPts val="60"/>
              </a:spcAft>
              <a:buNone/>
            </a:pPr>
            <a:r>
              <a:rPr lang="en-US" dirty="0">
                <a:latin typeface="Aptos Light" panose="020B0004020202020204" pitchFamily="34" charset="0"/>
                <a:ea typeface="Aptos" panose="02000000000000000000" pitchFamily="2" charset="0"/>
              </a:rPr>
              <a:t>Additional Lab-approved title slides specific to directorates and user facilities are available in PowerPoint under the following folders: </a:t>
            </a:r>
            <a:r>
              <a:rPr lang="en-US" b="1" dirty="0">
                <a:latin typeface="Aptos Light" panose="020B0004020202020204" pitchFamily="34" charset="0"/>
                <a:ea typeface="Aptos" panose="02000000000000000000" pitchFamily="2" charset="0"/>
              </a:rPr>
              <a:t>Custom Title Slides</a:t>
            </a:r>
            <a:r>
              <a:rPr lang="en-US" dirty="0">
                <a:latin typeface="Aptos Light" panose="020B0004020202020204" pitchFamily="34" charset="0"/>
                <a:ea typeface="Aptos" panose="02000000000000000000" pitchFamily="2" charset="0"/>
              </a:rPr>
              <a:t> and </a:t>
            </a:r>
            <a:r>
              <a:rPr lang="en-US" b="1" dirty="0">
                <a:latin typeface="Aptos Light" panose="020B0004020202020204" pitchFamily="34" charset="0"/>
                <a:ea typeface="Aptos" panose="02000000000000000000" pitchFamily="2" charset="0"/>
              </a:rPr>
              <a:t>User Facility Templates</a:t>
            </a:r>
            <a:r>
              <a:rPr lang="en-US" dirty="0">
                <a:latin typeface="Aptos Light" panose="020B0004020202020204" pitchFamily="34" charset="0"/>
                <a:ea typeface="Aptos" panose="02000000000000000000" pitchFamily="2" charset="0"/>
              </a:rPr>
              <a:t>, located in </a:t>
            </a:r>
            <a:r>
              <a:rPr lang="en-US" b="1" dirty="0">
                <a:latin typeface="Aptos Light" panose="020B0004020202020204" pitchFamily="34" charset="0"/>
                <a:ea typeface="Aptos" panose="02000000000000000000" pitchFamily="2" charset="0"/>
              </a:rPr>
              <a:t>Presentation Templates</a:t>
            </a:r>
            <a:r>
              <a:rPr lang="en-US" dirty="0">
                <a:latin typeface="Aptos Light" panose="020B0004020202020204" pitchFamily="34" charset="0"/>
                <a:ea typeface="Aptos" panose="02000000000000000000" pitchFamily="2" charset="0"/>
              </a:rPr>
              <a:t>.</a:t>
            </a:r>
          </a:p>
          <a:p>
            <a:pPr>
              <a:lnSpc>
                <a:spcPct val="90000"/>
              </a:lnSpc>
              <a:spcBef>
                <a:spcPts val="1200"/>
              </a:spcBef>
              <a:spcAft>
                <a:spcPts val="60"/>
              </a:spcAft>
              <a:buNone/>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Custom Title Slide Guidelines</a:t>
            </a:r>
            <a:endParaRPr lang="en-US"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Image Rights</a:t>
            </a:r>
            <a:r>
              <a:rPr lang="en-US" dirty="0">
                <a:latin typeface="Aptos Light" panose="020B0004020202020204" pitchFamily="34" charset="0"/>
                <a:ea typeface="Aptos" panose="02000000000000000000" pitchFamily="2" charset="0"/>
              </a:rPr>
              <a:t>. Any custom images, graphics, or photography must be owned by ORNL or used with documented permission from the original creator or source.</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Appropriate Image Use</a:t>
            </a:r>
            <a:r>
              <a:rPr lang="en-US" dirty="0">
                <a:latin typeface="Aptos Light" panose="020B0004020202020204" pitchFamily="34" charset="0"/>
                <a:ea typeface="Aptos" panose="02000000000000000000" pitchFamily="2" charset="0"/>
              </a:rPr>
              <a:t>. Select images that work well with the layout. Ensure the focal point of the image is not obscured by the title text and white overlay box.</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Relevance and Impact.</a:t>
            </a:r>
            <a:r>
              <a:rPr lang="en-US" dirty="0">
                <a:latin typeface="Aptos Light" panose="020B0004020202020204" pitchFamily="34" charset="0"/>
                <a:ea typeface="Aptos" panose="02000000000000000000" pitchFamily="2" charset="0"/>
              </a:rPr>
              <a:t> Visuals are a key element of effective communication. Whenever possible, use imagery that enhances the message of your presentation and reflects ORNL’s mission and values.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Quality and Clarity.</a:t>
            </a:r>
            <a:r>
              <a:rPr lang="en-US" dirty="0">
                <a:latin typeface="Aptos Light" panose="020B0004020202020204" pitchFamily="34" charset="0"/>
                <a:ea typeface="Aptos" panose="02000000000000000000" pitchFamily="2" charset="0"/>
              </a:rPr>
              <a:t> Use high-resolution images for clarity on large screens. Avoid overly complex or dark images that may conflict with the title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Text-Only Option.</a:t>
            </a:r>
            <a:r>
              <a:rPr lang="en-US" dirty="0">
                <a:latin typeface="Aptos Light" panose="020B0004020202020204" pitchFamily="34" charset="0"/>
                <a:ea typeface="Aptos" panose="02000000000000000000" pitchFamily="2" charset="0"/>
              </a:rPr>
              <a:t> If no appropriate or approved imagery is available, or if imagery is not permitted for the subject matter, the </a:t>
            </a: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layout provides a clean, professional alternative.</a:t>
            </a:r>
            <a:endParaRPr lang="en-US" dirty="0">
              <a:effectLst/>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https://ornl.sharepoint.com/sites/branding/SitePages/presentations.aspx</a:t>
            </a: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66706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0.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dirty="0"/>
              <a:t>3He analyzer (polarizer) specs for </a:t>
            </a:r>
            <a:r>
              <a:rPr lang="en-US" dirty="0" err="1"/>
              <a:t>pNAB</a:t>
            </a:r>
            <a:endParaRPr lang="en-US" dirty="0"/>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t>December 17, 2025</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Wolfgang Schreyer</a:t>
            </a:r>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err="1"/>
              <a:t>pNAB</a:t>
            </a:r>
            <a:r>
              <a:rPr lang="en-US" dirty="0"/>
              <a:t> workshop 2025</a:t>
            </a:r>
          </a:p>
        </p:txBody>
      </p:sp>
    </p:spTree>
    <p:extLst>
      <p:ext uri="{BB962C8B-B14F-4D97-AF65-F5344CB8AC3E}">
        <p14:creationId xmlns:p14="http://schemas.microsoft.com/office/powerpoint/2010/main" val="425199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84B203-9F7D-0EC7-C0A3-14EDAF402C7C}"/>
              </a:ext>
            </a:extLst>
          </p:cNvPr>
          <p:cNvSpPr>
            <a:spLocks noGrp="1"/>
          </p:cNvSpPr>
          <p:nvPr>
            <p:ph type="title"/>
          </p:nvPr>
        </p:nvSpPr>
        <p:spPr/>
        <p:txBody>
          <a:bodyPr/>
          <a:lstStyle/>
          <a:p>
            <a:r>
              <a:rPr lang="en-US" dirty="0"/>
              <a:t>Polarized 3He gas can analyze neutron polarization</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739B2F4-8C4E-6D8C-2C88-7C84FDE59191}"/>
                  </a:ext>
                </a:extLst>
              </p:cNvPr>
              <p:cNvSpPr txBox="1"/>
              <p:nvPr/>
            </p:nvSpPr>
            <p:spPr>
              <a:xfrm>
                <a:off x="656344" y="2516538"/>
                <a:ext cx="7860742" cy="2748253"/>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ctrlPr>
                                <a:rPr lang="en-US" b="0" i="1" smtClean="0">
                                  <a:latin typeface="Cambria Math" panose="02040503050406030204" pitchFamily="18" charset="0"/>
                                </a:rPr>
                              </m:ctrlPr>
                            </m:d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rPr>
                                <m:t>𝐿</m:t>
                              </m:r>
                            </m:e>
                          </m:d>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sub>
                              </m:sSub>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rPr>
                                <m:t>𝐿</m:t>
                              </m:r>
                            </m:e>
                          </m:d>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smtClean="0">
                              <a:latin typeface="Cambria Math" panose="02040503050406030204" pitchFamily="18" charset="0"/>
                              <a:ea typeface="Cambria Math" panose="02040503050406030204" pitchFamily="18" charset="0"/>
                            </a:rPr>
                            <m:t>↓</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m:t>
                                  </m:r>
                                </m:sub>
                              </m:sSub>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smtClean="0">
                                      <a:latin typeface="Cambria Math" panose="02040503050406030204" pitchFamily="18" charset="0"/>
                                      <a:ea typeface="Cambria Math" panose="02040503050406030204" pitchFamily="18" charset="0"/>
                                    </a:rPr>
                                    <m:t>↓</m:t>
                                  </m:r>
                                </m:sub>
                              </m:sSub>
                              <m:r>
                                <a:rPr lang="en-US" i="1">
                                  <a:latin typeface="Cambria Math" panose="02040503050406030204" pitchFamily="18" charset="0"/>
                                </a:rPr>
                                <m:t>𝐿</m:t>
                              </m:r>
                            </m:e>
                          </m:d>
                        </m:e>
                      </m:fun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m:t>
                                  </m:r>
                                </m:sub>
                              </m:sSub>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rPr>
                                <m:t>𝐿</m:t>
                              </m:r>
                            </m:e>
                          </m:d>
                        </m:e>
                      </m:func>
                    </m:oMath>
                  </m:oMathPara>
                </a14:m>
                <a:endParaRPr lang="en-US" dirty="0"/>
              </a:p>
              <a:p>
                <a:endParaRPr lang="en-US" dirty="0"/>
              </a:p>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r>
                        <a:rPr lang="en-US" b="0" i="0"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𝑛</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num>
                        <m:den>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den>
                      </m:f>
                    </m:oMath>
                  </m:oMathPara>
                </a14:m>
                <a:endParaRPr lang="en-US" b="0" dirty="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𝑛</m:t>
                          </m:r>
                        </m:e>
                        <m:sub>
                          <m:r>
                            <a:rPr lang="en-US" i="1">
                              <a:latin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r>
                        <a:rPr lang="en-US" b="0" i="0"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3</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den>
                      </m:f>
                    </m:oMath>
                  </m:oMathPara>
                </a14:m>
                <a:endParaRPr lang="en-US" b="0" dirty="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m:t>
                          </m:r>
                        </m:sub>
                      </m:sSub>
                      <m:r>
                        <a:rPr lang="en-US" b="0" i="0"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3</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m:t>
                          </m:r>
                        </m:sub>
                      </m:sSub>
                    </m:oMath>
                  </m:oMathPara>
                </a14:m>
                <a:endParaRPr lang="en-US" dirty="0">
                  <a:ea typeface="Cambria Math" panose="02040503050406030204" pitchFamily="18" charset="0"/>
                </a:endParaRPr>
              </a:p>
              <a:p>
                <a:endParaRPr lang="en-US" dirty="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0</m:t>
                                  </m:r>
                                </m:sub>
                              </m:sSub>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0</m:t>
                                  </m:r>
                                </m:sub>
                              </m:sSub>
                              <m:r>
                                <a:rPr lang="en-US" i="1">
                                  <a:latin typeface="Cambria Math" panose="02040503050406030204" pitchFamily="18" charset="0"/>
                                </a:rPr>
                                <m:t>𝐿</m:t>
                              </m:r>
                            </m:e>
                          </m:d>
                          <m:d>
                            <m:dPr>
                              <m:begChr m:val="["/>
                              <m:endChr m:val="]"/>
                              <m:ctrlPr>
                                <a:rPr lang="en-US" i="1" smtClean="0">
                                  <a:latin typeface="Cambria Math" panose="02040503050406030204" pitchFamily="18" charset="0"/>
                                </a:rPr>
                              </m:ctrlPr>
                            </m:dPr>
                            <m:e>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cosh</m:t>
                                  </m:r>
                                </m:fName>
                                <m:e>
                                  <m:d>
                                    <m:dPr>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3</m:t>
                                          </m:r>
                                        </m:sub>
                                      </m:sSub>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0</m:t>
                                          </m:r>
                                        </m:sub>
                                      </m:sSub>
                                      <m:r>
                                        <a:rPr lang="en-US" b="0" i="1" smtClean="0">
                                          <a:latin typeface="Cambria Math" panose="02040503050406030204" pitchFamily="18" charset="0"/>
                                        </a:rPr>
                                        <m:t>𝐿</m:t>
                                      </m:r>
                                    </m:e>
                                  </m:d>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sinh</m:t>
                                  </m:r>
                                </m:fName>
                                <m:e>
                                  <m:d>
                                    <m:dPr>
                                      <m:ctrlPr>
                                        <a:rPr lang="en-US" i="1" smtClean="0">
                                          <a:latin typeface="Cambria Math" panose="02040503050406030204" pitchFamily="18" charset="0"/>
                                        </a:rPr>
                                      </m:ctrlPr>
                                    </m:dPr>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3</m:t>
                                          </m:r>
                                        </m:sub>
                                      </m:sSub>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0</m:t>
                                          </m:r>
                                        </m:sub>
                                      </m:sSub>
                                      <m:r>
                                        <a:rPr lang="en-US" b="0" i="1" smtClean="0">
                                          <a:latin typeface="Cambria Math" panose="02040503050406030204" pitchFamily="18" charset="0"/>
                                        </a:rPr>
                                        <m:t>𝐿</m:t>
                                      </m:r>
                                    </m:e>
                                  </m:d>
                                </m:e>
                              </m:func>
                            </m:e>
                          </m:d>
                        </m:e>
                      </m:func>
                    </m:oMath>
                  </m:oMathPara>
                </a14:m>
                <a:endParaRPr lang="en-US" i="1" dirty="0">
                  <a:latin typeface="Cambria Math" panose="02040503050406030204" pitchFamily="18" charset="0"/>
                </a:endParaRPr>
              </a:p>
              <a:p>
                <a14:m>
                  <m:oMath xmlns:m="http://schemas.openxmlformats.org/officeDocument/2006/math">
                    <m:r>
                      <a:rPr lang="en-US" b="0" i="1" smtClean="0">
                        <a:latin typeface="Cambria Math" panose="02040503050406030204" pitchFamily="18" charset="0"/>
                      </a:rPr>
                      <m:t>     =</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0</m:t>
                                </m:r>
                              </m:sub>
                            </m:sSub>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0</m:t>
                                </m:r>
                              </m:sub>
                            </m:sSub>
                            <m:r>
                              <a:rPr lang="en-US" i="1">
                                <a:latin typeface="Cambria Math" panose="02040503050406030204" pitchFamily="18" charset="0"/>
                              </a:rPr>
                              <m:t>𝐿</m:t>
                            </m:r>
                          </m:e>
                        </m:d>
                        <m:d>
                          <m:dPr>
                            <m:begChr m:val="["/>
                            <m:endChr m:val="]"/>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cosh</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b="0" i="1" smtClean="0">
                                        <a:latin typeface="Cambria Math" panose="02040503050406030204" pitchFamily="18" charset="0"/>
                                      </a:rPr>
                                      <m:t>𝑂</m:t>
                                    </m:r>
                                  </m:e>
                                </m:d>
                              </m:e>
                            </m:fun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sinh</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b="0" i="1" smtClean="0">
                                        <a:latin typeface="Cambria Math" panose="02040503050406030204" pitchFamily="18" charset="0"/>
                                      </a:rPr>
                                      <m:t>𝑂</m:t>
                                    </m:r>
                                  </m:e>
                                </m:d>
                              </m:e>
                            </m:func>
                          </m:e>
                        </m:d>
                      </m:e>
                    </m:func>
                  </m:oMath>
                </a14:m>
                <a:endParaRPr lang="en-US" dirty="0"/>
              </a:p>
            </p:txBody>
          </p:sp>
        </mc:Choice>
        <mc:Fallback xmlns="">
          <p:sp>
            <p:nvSpPr>
              <p:cNvPr id="9" name="TextBox 8">
                <a:extLst>
                  <a:ext uri="{FF2B5EF4-FFF2-40B4-BE49-F238E27FC236}">
                    <a16:creationId xmlns:a16="http://schemas.microsoft.com/office/drawing/2014/main" id="{B739B2F4-8C4E-6D8C-2C88-7C84FDE59191}"/>
                  </a:ext>
                </a:extLst>
              </p:cNvPr>
              <p:cNvSpPr txBox="1">
                <a:spLocks noRot="1" noChangeAspect="1" noMove="1" noResize="1" noEditPoints="1" noAdjustHandles="1" noChangeArrowheads="1" noChangeShapeType="1" noTextEdit="1"/>
              </p:cNvSpPr>
              <p:nvPr/>
            </p:nvSpPr>
            <p:spPr>
              <a:xfrm>
                <a:off x="656344" y="2516538"/>
                <a:ext cx="7860742" cy="2748253"/>
              </a:xfrm>
              <a:prstGeom prst="rect">
                <a:avLst/>
              </a:prstGeom>
              <a:blipFill>
                <a:blip r:embed="rId2"/>
                <a:stretch>
                  <a:fillRect l="-1086" b="-15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A5066CD-4D4E-F7CE-D7AC-19E36180BC17}"/>
                  </a:ext>
                </a:extLst>
              </p:cNvPr>
              <p:cNvSpPr/>
              <p:nvPr/>
            </p:nvSpPr>
            <p:spPr>
              <a:xfrm>
                <a:off x="9447645" y="2479813"/>
                <a:ext cx="993913" cy="26139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aseline="30000" dirty="0"/>
                  <a:t>3</a:t>
                </a:r>
                <a:r>
                  <a:rPr lang="en-US" dirty="0"/>
                  <a:t>He</a:t>
                </a: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oMath>
                  </m:oMathPara>
                </a14:m>
                <a:endParaRPr lang="en-US" dirty="0"/>
              </a:p>
              <a:p>
                <a:pPr algn="ctr"/>
                <a:endParaRPr lang="en-US" dirty="0"/>
              </a:p>
            </p:txBody>
          </p:sp>
        </mc:Choice>
        <mc:Fallback xmlns="">
          <p:sp>
            <p:nvSpPr>
              <p:cNvPr id="10" name="Rectangle 9">
                <a:extLst>
                  <a:ext uri="{FF2B5EF4-FFF2-40B4-BE49-F238E27FC236}">
                    <a16:creationId xmlns:a16="http://schemas.microsoft.com/office/drawing/2014/main" id="{1A5066CD-4D4E-F7CE-D7AC-19E36180BC17}"/>
                  </a:ext>
                </a:extLst>
              </p:cNvPr>
              <p:cNvSpPr>
                <a:spLocks noRot="1" noChangeAspect="1" noMove="1" noResize="1" noEditPoints="1" noAdjustHandles="1" noChangeArrowheads="1" noChangeShapeType="1" noTextEdit="1"/>
              </p:cNvSpPr>
              <p:nvPr/>
            </p:nvSpPr>
            <p:spPr>
              <a:xfrm>
                <a:off x="9447645" y="2479813"/>
                <a:ext cx="993913" cy="2613991"/>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6B853711-054A-E976-66E1-81C2778571A8}"/>
              </a:ext>
            </a:extLst>
          </p:cNvPr>
          <p:cNvCxnSpPr>
            <a:cxnSpLocks/>
            <a:endCxn id="10" idx="1"/>
          </p:cNvCxnSpPr>
          <p:nvPr/>
        </p:nvCxnSpPr>
        <p:spPr>
          <a:xfrm>
            <a:off x="8448264" y="3786809"/>
            <a:ext cx="999381"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Rectangle 12">
            <a:extLst>
              <a:ext uri="{FF2B5EF4-FFF2-40B4-BE49-F238E27FC236}">
                <a16:creationId xmlns:a16="http://schemas.microsoft.com/office/drawing/2014/main" id="{C46BD4B2-8599-5331-F750-72EC369767A7}"/>
              </a:ext>
            </a:extLst>
          </p:cNvPr>
          <p:cNvSpPr/>
          <p:nvPr/>
        </p:nvSpPr>
        <p:spPr>
          <a:xfrm>
            <a:off x="10976249" y="3170583"/>
            <a:ext cx="1060038" cy="1232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Neutron detector</a:t>
            </a:r>
          </a:p>
        </p:txBody>
      </p:sp>
      <p:cxnSp>
        <p:nvCxnSpPr>
          <p:cNvPr id="15" name="Straight Arrow Connector 14">
            <a:extLst>
              <a:ext uri="{FF2B5EF4-FFF2-40B4-BE49-F238E27FC236}">
                <a16:creationId xmlns:a16="http://schemas.microsoft.com/office/drawing/2014/main" id="{ABFFDC3A-534F-527E-C42F-22501F90DBD5}"/>
              </a:ext>
            </a:extLst>
          </p:cNvPr>
          <p:cNvCxnSpPr>
            <a:cxnSpLocks/>
            <a:stCxn id="10" idx="3"/>
            <a:endCxn id="13" idx="1"/>
          </p:cNvCxnSpPr>
          <p:nvPr/>
        </p:nvCxnSpPr>
        <p:spPr>
          <a:xfrm>
            <a:off x="10441558" y="3786809"/>
            <a:ext cx="534691"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1902AA9-FBC4-CA2F-0C7F-91049E27BBD0}"/>
                  </a:ext>
                </a:extLst>
              </p:cNvPr>
              <p:cNvSpPr txBox="1"/>
              <p:nvPr/>
            </p:nvSpPr>
            <p:spPr>
              <a:xfrm>
                <a:off x="8624680" y="3414856"/>
                <a:ext cx="50938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20" name="TextBox 19">
                <a:extLst>
                  <a:ext uri="{FF2B5EF4-FFF2-40B4-BE49-F238E27FC236}">
                    <a16:creationId xmlns:a16="http://schemas.microsoft.com/office/drawing/2014/main" id="{71902AA9-FBC4-CA2F-0C7F-91049E27BBD0}"/>
                  </a:ext>
                </a:extLst>
              </p:cNvPr>
              <p:cNvSpPr txBox="1">
                <a:spLocks noRot="1" noChangeAspect="1" noMove="1" noResize="1" noEditPoints="1" noAdjustHandles="1" noChangeArrowheads="1" noChangeShapeType="1" noTextEdit="1"/>
              </p:cNvSpPr>
              <p:nvPr/>
            </p:nvSpPr>
            <p:spPr>
              <a:xfrm>
                <a:off x="8624680" y="3414856"/>
                <a:ext cx="509381"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16048A8-B972-B93D-FC46-4DB48016939A}"/>
                  </a:ext>
                </a:extLst>
              </p:cNvPr>
              <p:cNvSpPr txBox="1"/>
              <p:nvPr/>
            </p:nvSpPr>
            <p:spPr>
              <a:xfrm>
                <a:off x="8664436" y="3784188"/>
                <a:ext cx="42986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a:rPr lang="en-US" i="1" smtClean="0">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22" name="TextBox 21">
                <a:extLst>
                  <a:ext uri="{FF2B5EF4-FFF2-40B4-BE49-F238E27FC236}">
                    <a16:creationId xmlns:a16="http://schemas.microsoft.com/office/drawing/2014/main" id="{416048A8-B972-B93D-FC46-4DB48016939A}"/>
                  </a:ext>
                </a:extLst>
              </p:cNvPr>
              <p:cNvSpPr txBox="1">
                <a:spLocks noRot="1" noChangeAspect="1" noMove="1" noResize="1" noEditPoints="1" noAdjustHandles="1" noChangeArrowheads="1" noChangeShapeType="1" noTextEdit="1"/>
              </p:cNvSpPr>
              <p:nvPr/>
            </p:nvSpPr>
            <p:spPr>
              <a:xfrm>
                <a:off x="8664436" y="3784188"/>
                <a:ext cx="429868" cy="369332"/>
              </a:xfrm>
              <a:prstGeom prst="rect">
                <a:avLst/>
              </a:prstGeom>
              <a:blipFill>
                <a:blip r:embed="rId5"/>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F3DC616-F783-AEC2-362C-4311FEADC452}"/>
                  </a:ext>
                </a:extLst>
              </p:cNvPr>
              <p:cNvSpPr txBox="1"/>
              <p:nvPr/>
            </p:nvSpPr>
            <p:spPr>
              <a:xfrm>
                <a:off x="10536442" y="3429000"/>
                <a:ext cx="39011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m:t>
                      </m:r>
                    </m:oMath>
                  </m:oMathPara>
                </a14:m>
                <a:endParaRPr lang="en-US" dirty="0"/>
              </a:p>
            </p:txBody>
          </p:sp>
        </mc:Choice>
        <mc:Fallback xmlns="">
          <p:sp>
            <p:nvSpPr>
              <p:cNvPr id="24" name="TextBox 23">
                <a:extLst>
                  <a:ext uri="{FF2B5EF4-FFF2-40B4-BE49-F238E27FC236}">
                    <a16:creationId xmlns:a16="http://schemas.microsoft.com/office/drawing/2014/main" id="{6F3DC616-F783-AEC2-362C-4311FEADC452}"/>
                  </a:ext>
                </a:extLst>
              </p:cNvPr>
              <p:cNvSpPr txBox="1">
                <a:spLocks noRot="1" noChangeAspect="1" noMove="1" noResize="1" noEditPoints="1" noAdjustHandles="1" noChangeArrowheads="1" noChangeShapeType="1" noTextEdit="1"/>
              </p:cNvSpPr>
              <p:nvPr/>
            </p:nvSpPr>
            <p:spPr>
              <a:xfrm>
                <a:off x="10536442" y="3429000"/>
                <a:ext cx="390111" cy="369332"/>
              </a:xfrm>
              <a:prstGeom prst="rect">
                <a:avLst/>
              </a:prstGeom>
              <a:blipFill>
                <a:blip r:embed="rId6"/>
                <a:stretch>
                  <a:fillRect/>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22EB430D-764E-4630-D6AC-4F62BCCA513C}"/>
              </a:ext>
            </a:extLst>
          </p:cNvPr>
          <p:cNvCxnSpPr/>
          <p:nvPr/>
        </p:nvCxnSpPr>
        <p:spPr>
          <a:xfrm>
            <a:off x="9447645" y="2335696"/>
            <a:ext cx="9939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0C6D0F8-0E48-53A2-06C8-BB560EAE4EA3}"/>
                  </a:ext>
                </a:extLst>
              </p:cNvPr>
              <p:cNvSpPr txBox="1"/>
              <p:nvPr/>
            </p:nvSpPr>
            <p:spPr>
              <a:xfrm>
                <a:off x="9665063" y="2026386"/>
                <a:ext cx="55907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oMath>
                  </m:oMathPara>
                </a14:m>
                <a:endParaRPr lang="en-US" dirty="0"/>
              </a:p>
            </p:txBody>
          </p:sp>
        </mc:Choice>
        <mc:Fallback xmlns="">
          <p:sp>
            <p:nvSpPr>
              <p:cNvPr id="31" name="TextBox 30">
                <a:extLst>
                  <a:ext uri="{FF2B5EF4-FFF2-40B4-BE49-F238E27FC236}">
                    <a16:creationId xmlns:a16="http://schemas.microsoft.com/office/drawing/2014/main" id="{80C6D0F8-0E48-53A2-06C8-BB560EAE4EA3}"/>
                  </a:ext>
                </a:extLst>
              </p:cNvPr>
              <p:cNvSpPr txBox="1">
                <a:spLocks noRot="1" noChangeAspect="1" noMove="1" noResize="1" noEditPoints="1" noAdjustHandles="1" noChangeArrowheads="1" noChangeShapeType="1" noTextEdit="1"/>
              </p:cNvSpPr>
              <p:nvPr/>
            </p:nvSpPr>
            <p:spPr>
              <a:xfrm>
                <a:off x="9665063" y="2026386"/>
                <a:ext cx="559076" cy="36933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89980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567E1-70FE-44A4-C265-19D7A17CC86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D1F92B3-28F5-7C92-D32D-95FF06A1923B}"/>
              </a:ext>
            </a:extLst>
          </p:cNvPr>
          <p:cNvSpPr>
            <a:spLocks noGrp="1"/>
          </p:cNvSpPr>
          <p:nvPr>
            <p:ph type="title"/>
          </p:nvPr>
        </p:nvSpPr>
        <p:spPr/>
        <p:txBody>
          <a:bodyPr/>
          <a:lstStyle/>
          <a:p>
            <a:r>
              <a:rPr lang="en-US" dirty="0"/>
              <a:t>How to quantify specifications for analyzer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CA06116-3A47-37AE-C77B-1CB69C01A82C}"/>
                  </a:ext>
                </a:extLst>
              </p:cNvPr>
              <p:cNvSpPr txBox="1"/>
              <p:nvPr/>
            </p:nvSpPr>
            <p:spPr>
              <a:xfrm>
                <a:off x="525420" y="1052831"/>
                <a:ext cx="9245929" cy="5278048"/>
              </a:xfrm>
              <a:prstGeom prst="rect">
                <a:avLst/>
              </a:prstGeom>
              <a:noFill/>
            </p:spPr>
            <p:txBody>
              <a:bodyPr wrap="none" lIns="0" tIns="0" rIns="0" bIns="0" rtlCol="0">
                <a:spAutoFit/>
              </a:bodyPr>
              <a:lstStyle/>
              <a:p>
                <a:r>
                  <a:rPr lang="en-US" dirty="0"/>
                  <a:t>pNAB requirement: </a:t>
                </a:r>
                <a14:m>
                  <m:oMath xmlns:m="http://schemas.openxmlformats.org/officeDocument/2006/math">
                    <m:f>
                      <m:fPr>
                        <m:ctrlPr>
                          <a:rPr lang="en-US" i="1" smtClean="0">
                            <a:latin typeface="Cambria Math" panose="02040503050406030204" pitchFamily="18" charset="0"/>
                          </a:rPr>
                        </m:ctrlPr>
                      </m:fPr>
                      <m:num>
                        <m:r>
                          <m:rPr>
                            <m:sty m:val="p"/>
                          </m:rPr>
                          <a:rPr lang="el-GR" i="1" smtClean="0">
                            <a:latin typeface="Cambria Math" panose="02040503050406030204" pitchFamily="18" charset="0"/>
                          </a:rPr>
                          <m:t>Δ</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num>
                      <m:den>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den>
                    </m:f>
                    <m:r>
                      <a:rPr lang="en-US" b="0" i="1" smtClean="0">
                        <a:latin typeface="Cambria Math" panose="02040503050406030204" pitchFamily="18" charset="0"/>
                      </a:rPr>
                      <m:t>&lt;5</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a14:m>
                <a:endParaRPr lang="en-US" dirty="0"/>
              </a:p>
              <a:p>
                <a:endParaRPr lang="en-US" dirty="0"/>
              </a:p>
              <a:p>
                <a:r>
                  <a:rPr lang="en-US" dirty="0"/>
                  <a:t>Measure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oMath>
                </a14:m>
                <a:r>
                  <a:rPr lang="en-US" dirty="0"/>
                  <a:t> by flipping 3He polarization</a:t>
                </a: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r>
                        <a:rPr lang="en-US" b="0" i="1"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𝑃</m:t>
                              </m:r>
                            </m:e>
                            <m:sub>
                              <m:r>
                                <a:rPr lang="en-US" i="1">
                                  <a:latin typeface="Cambria Math" panose="02040503050406030204" pitchFamily="18" charset="0"/>
                                </a:rPr>
                                <m:t>3</m:t>
                              </m:r>
                            </m:sub>
                          </m:sSub>
                          <m:r>
                            <a:rPr lang="en-US" b="0" i="1" smtClean="0">
                              <a:latin typeface="Cambria Math" panose="02040503050406030204" pitchFamily="18" charset="0"/>
                            </a:rPr>
                            <m:t>)</m:t>
                          </m:r>
                        </m:num>
                        <m:den>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e>
                          </m:d>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𝑃</m:t>
                              </m:r>
                            </m:e>
                            <m:sub>
                              <m:r>
                                <a:rPr lang="en-US" i="1">
                                  <a:latin typeface="Cambria Math" panose="02040503050406030204" pitchFamily="18" charset="0"/>
                                </a:rPr>
                                <m:t>3</m:t>
                              </m:r>
                            </m:sub>
                          </m:sSub>
                          <m:r>
                            <a:rPr lang="en-US" i="1">
                              <a:latin typeface="Cambria Math" panose="02040503050406030204" pitchFamily="18" charset="0"/>
                            </a:rPr>
                            <m:t>)</m:t>
                          </m:r>
                        </m:den>
                      </m:f>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func>
                            <m:funcPr>
                              <m:ctrlPr>
                                <a:rPr lang="en-US" i="1" smtClean="0">
                                  <a:latin typeface="Cambria Math" panose="02040503050406030204" pitchFamily="18" charset="0"/>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tanh</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i="1" smtClean="0">
                                      <a:latin typeface="Cambria Math" panose="02040503050406030204" pitchFamily="18" charset="0"/>
                                    </a:rPr>
                                    <m:t>𝑂</m:t>
                                  </m:r>
                                </m:e>
                              </m:d>
                            </m:e>
                          </m:func>
                        </m:den>
                      </m:f>
                      <m:r>
                        <a:rPr lang="en-US" b="0" i="1" smtClean="0">
                          <a:latin typeface="Cambria Math" panose="02040503050406030204" pitchFamily="18" charset="0"/>
                          <a:ea typeface="Cambria Math" panose="02040503050406030204" pitchFamily="18" charset="0"/>
                        </a:rPr>
                        <m:t> </m:t>
                      </m:r>
                      <m:groupChr>
                        <m:groupChrPr>
                          <m:chr m:val="→"/>
                          <m:vertJc m:val="bot"/>
                          <m:ctrlPr>
                            <a:rPr lang="en-US" i="1" smtClean="0">
                              <a:latin typeface="Cambria Math" panose="02040503050406030204" pitchFamily="18" charset="0"/>
                              <a:ea typeface="Cambria Math" panose="02040503050406030204" pitchFamily="18" charset="0"/>
                            </a:rPr>
                          </m:ctrlPr>
                        </m:groupChrPr>
                        <m:e>
                          <m:r>
                            <a:rPr lang="en-US" i="1" smtClean="0">
                              <a:latin typeface="Cambria Math" panose="02040503050406030204" pitchFamily="18" charset="0"/>
                            </a:rPr>
                            <m:t>𝑂</m:t>
                          </m:r>
                          <m:r>
                            <a:rPr lang="en-US" b="0" i="1" smtClean="0">
                              <a:latin typeface="Cambria Math" panose="02040503050406030204" pitchFamily="18" charset="0"/>
                            </a:rPr>
                            <m:t>≫ 1</m:t>
                          </m:r>
                        </m:e>
                      </m:groupChr>
                      <m:r>
                        <a:rPr lang="en-US" b="0" i="1" smtClean="0">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𝑃</m:t>
                              </m:r>
                            </m:e>
                            <m:sub>
                              <m:r>
                                <a:rPr lang="en-US" i="1">
                                  <a:latin typeface="Cambria Math" panose="02040503050406030204" pitchFamily="18" charset="0"/>
                                </a:rPr>
                                <m:t>3</m:t>
                              </m:r>
                            </m:sub>
                          </m:sSub>
                          <m:r>
                            <a:rPr lang="en-US" i="1">
                              <a:latin typeface="Cambria Math" panose="02040503050406030204" pitchFamily="18" charset="0"/>
                            </a:rPr>
                            <m:t>)</m:t>
                          </m:r>
                        </m:num>
                        <m:den>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e>
                          </m:d>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𝑃</m:t>
                              </m:r>
                            </m:e>
                            <m:sub>
                              <m:r>
                                <a:rPr lang="en-US" i="1">
                                  <a:latin typeface="Cambria Math" panose="02040503050406030204" pitchFamily="18" charset="0"/>
                                </a:rPr>
                                <m:t>3</m:t>
                              </m:r>
                            </m:sub>
                          </m:sSub>
                          <m:r>
                            <a:rPr lang="en-US" i="1">
                              <a:latin typeface="Cambria Math" panose="02040503050406030204" pitchFamily="18" charset="0"/>
                            </a:rPr>
                            <m:t>)</m:t>
                          </m:r>
                        </m:den>
                      </m:f>
                    </m:oMath>
                  </m:oMathPara>
                </a14:m>
                <a:endParaRPr lang="en-US" dirty="0"/>
              </a:p>
              <a:p>
                <a:r>
                  <a:rPr lang="en-US" dirty="0"/>
                  <a:t>or neutron polarization</a:t>
                </a:r>
              </a:p>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r>
                        <a:rPr lang="en-US" b="0" i="1" smtClean="0">
                          <a:latin typeface="Cambria Math" panose="02040503050406030204" pitchFamily="18" charset="0"/>
                        </a:rPr>
                        <m:t> </m:t>
                      </m:r>
                      <m:groupChr>
                        <m:groupChrPr>
                          <m:chr m:val="→"/>
                          <m:vertJc m:val="bot"/>
                          <m:ctrlPr>
                            <a:rPr lang="en-US" i="1">
                              <a:latin typeface="Cambria Math" panose="02040503050406030204" pitchFamily="18" charset="0"/>
                              <a:ea typeface="Cambria Math" panose="02040503050406030204" pitchFamily="18" charset="0"/>
                            </a:rPr>
                          </m:ctrlPr>
                        </m:groupChrPr>
                        <m:e>
                          <m:r>
                            <a:rPr lang="en-US" b="0" i="1" smtClean="0">
                              <a:latin typeface="Cambria Math" panose="02040503050406030204" pitchFamily="18" charset="0"/>
                            </a:rPr>
                            <m:t>𝑂</m:t>
                          </m:r>
                          <m:r>
                            <a:rPr lang="en-US" i="1">
                              <a:latin typeface="Cambria Math" panose="02040503050406030204" pitchFamily="18" charset="0"/>
                            </a:rPr>
                            <m:t> ≫ 1</m:t>
                          </m:r>
                        </m:e>
                      </m:groupChr>
                      <m:r>
                        <a:rPr lang="en-US" b="0" i="1" smtClean="0">
                          <a:latin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𝑛</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𝑃</m:t>
                              </m:r>
                            </m:e>
                            <m:sub>
                              <m:r>
                                <a:rPr lang="en-US" b="0" i="1" smtClean="0">
                                  <a:latin typeface="Cambria Math" panose="02040503050406030204" pitchFamily="18" charset="0"/>
                                </a:rPr>
                                <m:t>𝑛</m:t>
                              </m:r>
                            </m:sub>
                          </m:sSub>
                          <m:r>
                            <a:rPr lang="en-US" i="1">
                              <a:latin typeface="Cambria Math" panose="02040503050406030204" pitchFamily="18" charset="0"/>
                            </a:rPr>
                            <m:t>)</m:t>
                          </m:r>
                        </m:num>
                        <m:den>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𝑛</m:t>
                                  </m:r>
                                </m:sub>
                              </m:sSub>
                            </m:e>
                          </m:d>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𝑃</m:t>
                              </m:r>
                            </m:e>
                            <m:sub>
                              <m:r>
                                <a:rPr lang="en-US" b="0" i="1" smtClean="0">
                                  <a:latin typeface="Cambria Math" panose="02040503050406030204" pitchFamily="18" charset="0"/>
                                </a:rPr>
                                <m:t>𝑛</m:t>
                              </m:r>
                            </m:sub>
                          </m:sSub>
                          <m:r>
                            <a:rPr lang="en-US" i="1">
                              <a:latin typeface="Cambria Math" panose="02040503050406030204" pitchFamily="18" charset="0"/>
                            </a:rPr>
                            <m:t>)</m:t>
                          </m:r>
                        </m:den>
                      </m:f>
                    </m:oMath>
                  </m:oMathPara>
                </a14:m>
                <a:endParaRPr lang="en-US" dirty="0"/>
              </a:p>
              <a:p>
                <a:pPr/>
                <a14:m>
                  <m:oMathPara xmlns:m="http://schemas.openxmlformats.org/officeDocument/2006/math">
                    <m:oMathParaPr>
                      <m:jc m:val="left"/>
                    </m:oMathParaPr>
                    <m:oMath xmlns:m="http://schemas.openxmlformats.org/officeDocument/2006/math">
                      <m:r>
                        <m:rPr>
                          <m:sty m:val="p"/>
                        </m:rPr>
                        <a:rPr lang="el-GR" b="0" i="1" smtClean="0">
                          <a:latin typeface="Cambria Math" panose="02040503050406030204" pitchFamily="18" charset="0"/>
                        </a:rPr>
                        <m:t>λ</m:t>
                      </m:r>
                      <m:r>
                        <a:rPr lang="en-US" b="0" i="1" smtClean="0">
                          <a:latin typeface="Cambria Math" panose="02040503050406030204" pitchFamily="18" charset="0"/>
                        </a:rPr>
                        <m:t>=5Å, </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b="0" i="1" smtClean="0">
                          <a:latin typeface="Cambria Math" panose="02040503050406030204" pitchFamily="18" charset="0"/>
                        </a:rPr>
                        <m:t>=100%,</m:t>
                      </m:r>
                      <m:r>
                        <a:rPr lang="en-US" b="0" i="1" smtClean="0">
                          <a:latin typeface="Cambria Math" panose="02040503050406030204" pitchFamily="18" charset="0"/>
                        </a:rPr>
                        <m:t>𝐿</m:t>
                      </m:r>
                      <m:r>
                        <a:rPr lang="en-US" b="0" i="1" smtClean="0">
                          <a:latin typeface="Cambria Math" panose="02040503050406030204" pitchFamily="18" charset="0"/>
                        </a:rPr>
                        <m:t>=</m:t>
                      </m:r>
                      <m:r>
                        <m:rPr>
                          <m:nor/>
                        </m:rPr>
                        <a:rPr lang="en-US" b="0" i="0" smtClean="0">
                          <a:latin typeface="Cambria Math" panose="02040503050406030204" pitchFamily="18" charset="0"/>
                        </a:rPr>
                        <m:t>6</m:t>
                      </m:r>
                      <m:r>
                        <m:rPr>
                          <m:nor/>
                        </m:rPr>
                        <a:rPr lang="en-US" b="0" i="0" smtClean="0">
                          <a:latin typeface="Cambria Math" panose="02040503050406030204" pitchFamily="18" charset="0"/>
                        </a:rPr>
                        <m:t>cm</m:t>
                      </m:r>
                      <m:r>
                        <a:rPr lang="en-US" b="0" i="1" smtClean="0">
                          <a:latin typeface="Cambria Math" panose="02040503050406030204" pitchFamily="18" charset="0"/>
                        </a:rPr>
                        <m:t>, </m:t>
                      </m:r>
                      <m:r>
                        <m:rPr>
                          <m:nor/>
                        </m:rPr>
                        <a:rPr lang="en-US" b="0" i="0" smtClean="0">
                          <a:latin typeface="Cambria Math" panose="02040503050406030204" pitchFamily="18" charset="0"/>
                        </a:rPr>
                        <m:t>pressure</m:t>
                      </m:r>
                      <m:r>
                        <a:rPr lang="en-US" b="0" i="1" smtClean="0">
                          <a:latin typeface="Cambria Math" panose="02040503050406030204" pitchFamily="18" charset="0"/>
                        </a:rPr>
                        <m:t>=1</m:t>
                      </m:r>
                      <m:r>
                        <m:rPr>
                          <m:nor/>
                        </m:rPr>
                        <a:rPr lang="en-US" b="0" i="0" smtClean="0">
                          <a:latin typeface="Cambria Math" panose="02040503050406030204" pitchFamily="18" charset="0"/>
                        </a:rPr>
                        <m:t>atm</m:t>
                      </m:r>
                      <m:r>
                        <a:rPr lang="en-US" b="0" i="1" smtClean="0">
                          <a:latin typeface="Cambria Math" panose="02040503050406030204" pitchFamily="18" charset="0"/>
                        </a:rPr>
                        <m:t>: </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tanh</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b="0" i="1" smtClean="0">
                                  <a:latin typeface="Cambria Math" panose="02040503050406030204" pitchFamily="18" charset="0"/>
                                </a:rPr>
                                <m:t>𝑂</m:t>
                              </m:r>
                            </m:e>
                          </m:d>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0.9999</m:t>
                      </m:r>
                    </m:oMath>
                  </m:oMathPara>
                </a14:m>
                <a:endParaRPr lang="en-US" dirty="0"/>
              </a:p>
              <a:p>
                <a:endParaRPr lang="en-US" dirty="0"/>
              </a:p>
              <a:p>
                <a:r>
                  <a:rPr lang="en-US" dirty="0"/>
                  <a:t>Effect of imperfect 3He flip probability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3</m:t>
                        </m:r>
                      </m:sub>
                    </m:sSub>
                    <m:r>
                      <a:rPr lang="en-US" b="0" i="1" smtClean="0">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rPr>
                          <m:t>3</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rPr>
                          <m:t>3</m:t>
                        </m:r>
                      </m:sub>
                    </m:sSub>
                    <m:r>
                      <a:rPr lang="en-US" b="0" i="1" smtClean="0">
                        <a:latin typeface="Cambria Math" panose="02040503050406030204" pitchFamily="18" charset="0"/>
                      </a:rPr>
                      <m:t>≪1</m:t>
                    </m:r>
                  </m:oMath>
                </a14:m>
                <a:r>
                  <a:rPr lang="en-US" dirty="0"/>
                  <a:t>)</a:t>
                </a:r>
              </a:p>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r>
                        <a:rPr lang="en-US"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i="1">
                              <a:latin typeface="Cambria Math" panose="02040503050406030204" pitchFamily="18" charset="0"/>
                            </a:rPr>
                            <m:t>)</m:t>
                          </m:r>
                          <m:r>
                            <a:rPr lang="en-US"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3</m:t>
                                  </m:r>
                                </m:sub>
                              </m:sSub>
                              <m:r>
                                <a:rPr lang="en-US" i="1">
                                  <a:latin typeface="Cambria Math" panose="02040503050406030204" pitchFamily="18" charset="0"/>
                                </a:rPr>
                                <m:t>𝑃</m:t>
                              </m:r>
                            </m:e>
                            <m:sub>
                              <m:r>
                                <a:rPr lang="en-US" i="1">
                                  <a:latin typeface="Cambria Math" panose="02040503050406030204" pitchFamily="18" charset="0"/>
                                </a:rPr>
                                <m:t>3</m:t>
                              </m:r>
                            </m:sub>
                          </m:sSub>
                          <m:r>
                            <a:rPr lang="en-US" i="1">
                              <a:latin typeface="Cambria Math" panose="02040503050406030204" pitchFamily="18" charset="0"/>
                            </a:rPr>
                            <m:t>)</m:t>
                          </m:r>
                        </m:num>
                        <m:den>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e>
                          </m:d>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3</m:t>
                                  </m:r>
                                </m:sub>
                              </m:sSub>
                              <m:r>
                                <a:rPr lang="en-US" i="1">
                                  <a:latin typeface="Cambria Math" panose="02040503050406030204" pitchFamily="18" charset="0"/>
                                </a:rPr>
                                <m:t>𝑃</m:t>
                              </m:r>
                            </m:e>
                            <m:sub>
                              <m:r>
                                <a:rPr lang="en-US" i="1">
                                  <a:latin typeface="Cambria Math" panose="02040503050406030204" pitchFamily="18" charset="0"/>
                                </a:rPr>
                                <m:t>3</m:t>
                              </m:r>
                            </m:sub>
                          </m:sSub>
                          <m:r>
                            <a:rPr lang="en-US" i="1">
                              <a:latin typeface="Cambria Math" panose="02040503050406030204" pitchFamily="18" charset="0"/>
                            </a:rPr>
                            <m:t>)</m:t>
                          </m:r>
                        </m:den>
                      </m:f>
                      <m:r>
                        <a:rPr lang="en-US" b="0" i="1"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e>
                          </m:d>
                          <m:r>
                            <a:rPr lang="en-US" b="0" i="1" smtClean="0">
                              <a:latin typeface="Cambria Math" panose="02040503050406030204" pitchFamily="18" charset="0"/>
                            </a:rPr>
                            <m:t>[2</m:t>
                          </m:r>
                          <m:func>
                            <m:funcPr>
                              <m:ctrlPr>
                                <a:rPr lang="en-US" b="0" i="1" smtClean="0">
                                  <a:latin typeface="Cambria Math" panose="02040503050406030204" pitchFamily="18" charset="0"/>
                                </a:rPr>
                              </m:ctrlPr>
                            </m:funcPr>
                            <m:fName>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3</m:t>
                                          </m:r>
                                        </m:sub>
                                      </m:sSub>
                                      <m:r>
                                        <a:rPr lang="en-US" i="1">
                                          <a:latin typeface="Cambria Math" panose="02040503050406030204" pitchFamily="18" charset="0"/>
                                        </a:rPr>
                                        <m:t>𝑃</m:t>
                                      </m:r>
                                    </m:e>
                                    <m:sub>
                                      <m:r>
                                        <a:rPr lang="en-US" i="1">
                                          <a:latin typeface="Cambria Math" panose="02040503050406030204" pitchFamily="18" charset="0"/>
                                        </a:rPr>
                                        <m:t>3</m:t>
                                      </m:r>
                                    </m:sub>
                                  </m:sSub>
                                </m:e>
                              </m:d>
                              <m:sSup>
                                <m:sSupPr>
                                  <m:ctrlPr>
                                    <a:rPr lang="en-US" b="0" i="1" smtClean="0">
                                      <a:latin typeface="Cambria Math" panose="02040503050406030204" pitchFamily="18" charset="0"/>
                                    </a:rPr>
                                  </m:ctrlPr>
                                </m:sSupPr>
                                <m:e>
                                  <m:r>
                                    <m:rPr>
                                      <m:sty m:val="p"/>
                                    </m:rPr>
                                    <a:rPr lang="en-US">
                                      <a:latin typeface="Cambria Math" panose="02040503050406030204" pitchFamily="18" charset="0"/>
                                    </a:rPr>
                                    <m:t>cosh</m:t>
                                  </m:r>
                                </m:e>
                                <m:sup>
                                  <m:r>
                                    <a:rPr lang="en-US" b="0" i="1" smtClean="0">
                                      <a:latin typeface="Cambria Math" panose="02040503050406030204" pitchFamily="18" charset="0"/>
                                    </a:rPr>
                                    <m:t>2</m:t>
                                  </m:r>
                                </m:sup>
                              </m:sSup>
                            </m:fName>
                            <m:e>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b="0" i="1" smtClean="0">
                                      <a:latin typeface="Cambria Math" panose="02040503050406030204" pitchFamily="18" charset="0"/>
                                    </a:rPr>
                                    <m:t>𝑂</m:t>
                                  </m:r>
                                </m:e>
                              </m:d>
                            </m:e>
                          </m:func>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e>
                          </m:d>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3</m:t>
                                      </m:r>
                                    </m:sub>
                                  </m:sSub>
                                  <m:r>
                                    <a:rPr lang="en-US" i="1">
                                      <a:latin typeface="Cambria Math" panose="02040503050406030204" pitchFamily="18" charset="0"/>
                                    </a:rPr>
                                    <m:t>𝑃</m:t>
                                  </m:r>
                                </m:e>
                                <m:sub>
                                  <m:r>
                                    <a:rPr lang="en-US" i="1">
                                      <a:latin typeface="Cambria Math" panose="02040503050406030204" pitchFamily="18" charset="0"/>
                                    </a:rPr>
                                    <m:t>3</m:t>
                                  </m:r>
                                </m:sub>
                              </m:sSub>
                            </m:e>
                          </m:d>
                          <m:r>
                            <a:rPr lang="en-US" b="0" i="1" smtClean="0">
                              <a:latin typeface="Cambria Math" panose="02040503050406030204" pitchFamily="18" charset="0"/>
                            </a:rPr>
                            <m:t>]</m:t>
                          </m:r>
                        </m:num>
                        <m:den>
                          <m:sSup>
                            <m:sSupPr>
                              <m:ctrlPr>
                                <a:rPr lang="en-US" b="0" i="1" smtClean="0">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e>
                              </m:d>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3</m:t>
                                          </m:r>
                                        </m:sub>
                                      </m:sSub>
                                      <m:r>
                                        <a:rPr lang="en-US" i="1">
                                          <a:latin typeface="Cambria Math" panose="02040503050406030204" pitchFamily="18" charset="0"/>
                                        </a:rPr>
                                        <m:t>𝑃</m:t>
                                      </m:r>
                                    </m:e>
                                    <m:sub>
                                      <m:r>
                                        <a:rPr lang="en-US" i="1">
                                          <a:latin typeface="Cambria Math" panose="02040503050406030204" pitchFamily="18" charset="0"/>
                                        </a:rPr>
                                        <m:t>3</m:t>
                                      </m:r>
                                    </m:sub>
                                  </m:sSub>
                                </m:e>
                              </m:d>
                              <m:r>
                                <a:rPr lang="en-US" i="1">
                                  <a:latin typeface="Cambria Math" panose="02040503050406030204" pitchFamily="18" charset="0"/>
                                </a:rPr>
                                <m:t>]</m:t>
                              </m:r>
                            </m:e>
                            <m:sup>
                              <m:r>
                                <a:rPr lang="en-US" b="0" i="1" smtClean="0">
                                  <a:latin typeface="Cambria Math" panose="02040503050406030204" pitchFamily="18" charset="0"/>
                                </a:rPr>
                                <m:t>2</m:t>
                              </m:r>
                            </m:sup>
                          </m:sSup>
                          <m:func>
                            <m:funcPr>
                              <m:ctrlPr>
                                <a:rPr lang="en-US" i="1">
                                  <a:latin typeface="Cambria Math" panose="02040503050406030204" pitchFamily="18" charset="0"/>
                                </a:rPr>
                              </m:ctrlPr>
                            </m:funcPr>
                            <m:fName>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3</m:t>
                                          </m:r>
                                        </m:sub>
                                      </m:sSub>
                                      <m:r>
                                        <a:rPr lang="en-US" i="1">
                                          <a:latin typeface="Cambria Math" panose="02040503050406030204" pitchFamily="18" charset="0"/>
                                        </a:rPr>
                                        <m:t>𝑃</m:t>
                                      </m:r>
                                    </m:e>
                                    <m:sub>
                                      <m:r>
                                        <a:rPr lang="en-US" i="1">
                                          <a:latin typeface="Cambria Math" panose="02040503050406030204" pitchFamily="18" charset="0"/>
                                        </a:rPr>
                                        <m:t>3</m:t>
                                      </m:r>
                                    </m:sub>
                                  </m:sSub>
                                </m:e>
                              </m:d>
                              <m:sSup>
                                <m:sSupPr>
                                  <m:ctrlPr>
                                    <a:rPr lang="en-US" i="1">
                                      <a:latin typeface="Cambria Math" panose="02040503050406030204" pitchFamily="18" charset="0"/>
                                    </a:rPr>
                                  </m:ctrlPr>
                                </m:sSupPr>
                                <m:e>
                                  <m:r>
                                    <m:rPr>
                                      <m:sty m:val="p"/>
                                    </m:rPr>
                                    <a:rPr lang="en-US" b="0" i="0" smtClean="0">
                                      <a:latin typeface="Cambria Math" panose="02040503050406030204" pitchFamily="18" charset="0"/>
                                    </a:rPr>
                                    <m:t>sinh</m:t>
                                  </m:r>
                                </m:e>
                                <m:sup>
                                  <m:r>
                                    <a:rPr lang="en-US" i="1">
                                      <a:latin typeface="Cambria Math" panose="02040503050406030204" pitchFamily="18" charset="0"/>
                                    </a:rPr>
                                    <m:t>2</m:t>
                                  </m:r>
                                </m:sup>
                              </m:sSup>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b="0" i="1" smtClean="0">
                                      <a:latin typeface="Cambria Math" panose="02040503050406030204" pitchFamily="18" charset="0"/>
                                    </a:rPr>
                                    <m:t>𝑂</m:t>
                                  </m:r>
                                </m:e>
                              </m:d>
                            </m:e>
                          </m:func>
                        </m:den>
                      </m:f>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b="0" i="1" smtClean="0">
                          <a:latin typeface="Cambria Math" panose="02040503050406030204" pitchFamily="18" charset="0"/>
                        </a:rPr>
                        <m:t>𝑂</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rPr>
                            <m:t>3</m:t>
                          </m:r>
                        </m:sub>
                      </m:sSub>
                    </m:oMath>
                  </m:oMathPara>
                </a14:m>
                <a:endParaRPr lang="en-US" dirty="0"/>
              </a:p>
              <a:p>
                <a:r>
                  <a:rPr lang="en-US" dirty="0"/>
                  <a:t>or imperfect neutron flip probability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𝑛</m:t>
                        </m:r>
                      </m:sub>
                    </m:sSub>
                  </m:oMath>
                </a14:m>
                <a:endParaRPr lang="en-US" dirty="0"/>
              </a:p>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r>
                        <a:rPr lang="en-US" i="1">
                          <a:latin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𝑛</m:t>
                                  </m:r>
                                </m:sub>
                              </m:sSub>
                              <m:r>
                                <a:rPr lang="en-US" i="1">
                                  <a:latin typeface="Cambria Math" panose="02040503050406030204" pitchFamily="18" charset="0"/>
                                </a:rPr>
                                <m:t>𝑃</m:t>
                              </m:r>
                            </m:e>
                            <m:sub>
                              <m:r>
                                <a:rPr lang="en-US" b="0" i="1" smtClean="0">
                                  <a:latin typeface="Cambria Math" panose="02040503050406030204" pitchFamily="18" charset="0"/>
                                </a:rPr>
                                <m:t>𝑛</m:t>
                              </m:r>
                            </m:sub>
                          </m:sSub>
                          <m:r>
                            <a:rPr lang="en-US" i="1">
                              <a:latin typeface="Cambria Math" panose="02040503050406030204" pitchFamily="18" charset="0"/>
                            </a:rPr>
                            <m:t>)</m:t>
                          </m:r>
                        </m:num>
                        <m:den>
                          <m:r>
                            <a:rPr lang="en-US" i="1">
                              <a:latin typeface="Cambria Math" panose="02040503050406030204" pitchFamily="18" charset="0"/>
                              <a:ea typeface="Cambria Math" panose="02040503050406030204" pitchFamily="18" charset="0"/>
                            </a:rPr>
                            <m:t>𝑁</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𝑛</m:t>
                                  </m:r>
                                </m:sub>
                              </m:sSub>
                            </m:e>
                          </m:d>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𝑛</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𝑛</m:t>
                                  </m:r>
                                </m:sub>
                              </m:sSub>
                              <m:r>
                                <a:rPr lang="en-US" i="1">
                                  <a:latin typeface="Cambria Math" panose="02040503050406030204" pitchFamily="18" charset="0"/>
                                </a:rPr>
                                <m:t>𝑃</m:t>
                              </m:r>
                            </m:e>
                            <m:sub>
                              <m:r>
                                <a:rPr lang="en-US" b="0" i="1" smtClean="0">
                                  <a:latin typeface="Cambria Math" panose="02040503050406030204" pitchFamily="18" charset="0"/>
                                </a:rPr>
                                <m:t>𝑛</m:t>
                              </m:r>
                            </m:sub>
                          </m:sSub>
                          <m:r>
                            <a:rPr lang="en-US" i="1">
                              <a:latin typeface="Cambria Math" panose="02040503050406030204" pitchFamily="18" charset="0"/>
                            </a:rPr>
                            <m:t>)</m:t>
                          </m:r>
                        </m:den>
                      </m:f>
                    </m:oMath>
                  </m:oMathPara>
                </a14:m>
                <a:endParaRPr lang="en-US" b="0" i="1" dirty="0">
                  <a:latin typeface="Cambria Math" panose="02040503050406030204" pitchFamily="18" charset="0"/>
                </a:endParaRPr>
              </a:p>
              <a:p>
                <a:endParaRPr lang="en-US" i="1" dirty="0">
                  <a:latin typeface="Cambria Math" panose="02040503050406030204" pitchFamily="18" charset="0"/>
                </a:endParaRPr>
              </a:p>
              <a:p>
                <a:r>
                  <a:rPr lang="en-US" dirty="0"/>
                  <a:t>Additional possibilities: combine neutron &amp; 3He flips, measure at varying O (i.e. 3He pressure)</a:t>
                </a:r>
                <a:endParaRPr lang="en-US" b="0" i="1" dirty="0">
                  <a:latin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6CA06116-3A47-37AE-C77B-1CB69C01A82C}"/>
                  </a:ext>
                </a:extLst>
              </p:cNvPr>
              <p:cNvSpPr txBox="1">
                <a:spLocks noRot="1" noChangeAspect="1" noMove="1" noResize="1" noEditPoints="1" noAdjustHandles="1" noChangeArrowheads="1" noChangeShapeType="1" noTextEdit="1"/>
              </p:cNvSpPr>
              <p:nvPr/>
            </p:nvSpPr>
            <p:spPr>
              <a:xfrm>
                <a:off x="525420" y="1052831"/>
                <a:ext cx="9245929" cy="5278048"/>
              </a:xfrm>
              <a:prstGeom prst="rect">
                <a:avLst/>
              </a:prstGeom>
              <a:blipFill>
                <a:blip r:embed="rId2"/>
                <a:stretch>
                  <a:fillRect l="-1516" t="-115" r="-593" b="-1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7C15DF69-10C2-A018-7181-8BB34480B854}"/>
                  </a:ext>
                </a:extLst>
              </p:cNvPr>
              <p:cNvSpPr/>
              <p:nvPr/>
            </p:nvSpPr>
            <p:spPr>
              <a:xfrm>
                <a:off x="9447645" y="2479813"/>
                <a:ext cx="993913" cy="26139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aseline="30000" dirty="0"/>
                  <a:t>3</a:t>
                </a:r>
                <a:r>
                  <a:rPr lang="en-US" dirty="0"/>
                  <a:t>He</a:t>
                </a: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oMath>
                  </m:oMathPara>
                </a14:m>
                <a:endParaRPr lang="en-US" dirty="0"/>
              </a:p>
              <a:p>
                <a:pPr algn="ctr"/>
                <a:endParaRPr lang="en-US" dirty="0"/>
              </a:p>
            </p:txBody>
          </p:sp>
        </mc:Choice>
        <mc:Fallback xmlns="">
          <p:sp>
            <p:nvSpPr>
              <p:cNvPr id="10" name="Rectangle 9">
                <a:extLst>
                  <a:ext uri="{FF2B5EF4-FFF2-40B4-BE49-F238E27FC236}">
                    <a16:creationId xmlns:a16="http://schemas.microsoft.com/office/drawing/2014/main" id="{7C15DF69-10C2-A018-7181-8BB34480B854}"/>
                  </a:ext>
                </a:extLst>
              </p:cNvPr>
              <p:cNvSpPr>
                <a:spLocks noRot="1" noChangeAspect="1" noMove="1" noResize="1" noEditPoints="1" noAdjustHandles="1" noChangeArrowheads="1" noChangeShapeType="1" noTextEdit="1"/>
              </p:cNvSpPr>
              <p:nvPr/>
            </p:nvSpPr>
            <p:spPr>
              <a:xfrm>
                <a:off x="9447645" y="2479813"/>
                <a:ext cx="993913" cy="2613991"/>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A627B05D-CD80-B677-A4E4-2AB9EBBDDEBA}"/>
              </a:ext>
            </a:extLst>
          </p:cNvPr>
          <p:cNvCxnSpPr>
            <a:cxnSpLocks/>
            <a:endCxn id="10" idx="1"/>
          </p:cNvCxnSpPr>
          <p:nvPr/>
        </p:nvCxnSpPr>
        <p:spPr>
          <a:xfrm>
            <a:off x="8448264" y="3786809"/>
            <a:ext cx="999381"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Rectangle 12">
            <a:extLst>
              <a:ext uri="{FF2B5EF4-FFF2-40B4-BE49-F238E27FC236}">
                <a16:creationId xmlns:a16="http://schemas.microsoft.com/office/drawing/2014/main" id="{56529F27-2C5F-B4FA-A6A5-54A747B6F31F}"/>
              </a:ext>
            </a:extLst>
          </p:cNvPr>
          <p:cNvSpPr/>
          <p:nvPr/>
        </p:nvSpPr>
        <p:spPr>
          <a:xfrm>
            <a:off x="10976249" y="3170583"/>
            <a:ext cx="1060038" cy="1232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Neutron detector</a:t>
            </a:r>
          </a:p>
        </p:txBody>
      </p:sp>
      <p:cxnSp>
        <p:nvCxnSpPr>
          <p:cNvPr id="15" name="Straight Arrow Connector 14">
            <a:extLst>
              <a:ext uri="{FF2B5EF4-FFF2-40B4-BE49-F238E27FC236}">
                <a16:creationId xmlns:a16="http://schemas.microsoft.com/office/drawing/2014/main" id="{E25837B0-BA2F-58E6-5AE4-47FA1EE21596}"/>
              </a:ext>
            </a:extLst>
          </p:cNvPr>
          <p:cNvCxnSpPr>
            <a:cxnSpLocks/>
            <a:stCxn id="10" idx="3"/>
            <a:endCxn id="13" idx="1"/>
          </p:cNvCxnSpPr>
          <p:nvPr/>
        </p:nvCxnSpPr>
        <p:spPr>
          <a:xfrm>
            <a:off x="10441558" y="3786809"/>
            <a:ext cx="534691"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07BA699-17BE-28F9-E150-58562A0B1E74}"/>
                  </a:ext>
                </a:extLst>
              </p:cNvPr>
              <p:cNvSpPr txBox="1"/>
              <p:nvPr/>
            </p:nvSpPr>
            <p:spPr>
              <a:xfrm>
                <a:off x="8624680" y="3414856"/>
                <a:ext cx="50938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20" name="TextBox 19">
                <a:extLst>
                  <a:ext uri="{FF2B5EF4-FFF2-40B4-BE49-F238E27FC236}">
                    <a16:creationId xmlns:a16="http://schemas.microsoft.com/office/drawing/2014/main" id="{907BA699-17BE-28F9-E150-58562A0B1E74}"/>
                  </a:ext>
                </a:extLst>
              </p:cNvPr>
              <p:cNvSpPr txBox="1">
                <a:spLocks noRot="1" noChangeAspect="1" noMove="1" noResize="1" noEditPoints="1" noAdjustHandles="1" noChangeArrowheads="1" noChangeShapeType="1" noTextEdit="1"/>
              </p:cNvSpPr>
              <p:nvPr/>
            </p:nvSpPr>
            <p:spPr>
              <a:xfrm>
                <a:off x="8624680" y="3414856"/>
                <a:ext cx="509381"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9F72CA0-A0AD-FC11-F5D9-B16ADAEBD92E}"/>
                  </a:ext>
                </a:extLst>
              </p:cNvPr>
              <p:cNvSpPr txBox="1"/>
              <p:nvPr/>
            </p:nvSpPr>
            <p:spPr>
              <a:xfrm>
                <a:off x="8664436" y="3784188"/>
                <a:ext cx="42986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a:rPr lang="en-US" i="1" smtClean="0">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22" name="TextBox 21">
                <a:extLst>
                  <a:ext uri="{FF2B5EF4-FFF2-40B4-BE49-F238E27FC236}">
                    <a16:creationId xmlns:a16="http://schemas.microsoft.com/office/drawing/2014/main" id="{B9F72CA0-A0AD-FC11-F5D9-B16ADAEBD92E}"/>
                  </a:ext>
                </a:extLst>
              </p:cNvPr>
              <p:cNvSpPr txBox="1">
                <a:spLocks noRot="1" noChangeAspect="1" noMove="1" noResize="1" noEditPoints="1" noAdjustHandles="1" noChangeArrowheads="1" noChangeShapeType="1" noTextEdit="1"/>
              </p:cNvSpPr>
              <p:nvPr/>
            </p:nvSpPr>
            <p:spPr>
              <a:xfrm>
                <a:off x="8664436" y="3784188"/>
                <a:ext cx="429868" cy="369332"/>
              </a:xfrm>
              <a:prstGeom prst="rect">
                <a:avLst/>
              </a:prstGeom>
              <a:blipFill>
                <a:blip r:embed="rId5"/>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CE0EE48-682D-1DF0-8474-D445BBA72CA6}"/>
                  </a:ext>
                </a:extLst>
              </p:cNvPr>
              <p:cNvSpPr txBox="1"/>
              <p:nvPr/>
            </p:nvSpPr>
            <p:spPr>
              <a:xfrm>
                <a:off x="10516564" y="3429000"/>
                <a:ext cx="39011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m:t>
                      </m:r>
                    </m:oMath>
                  </m:oMathPara>
                </a14:m>
                <a:endParaRPr lang="en-US" dirty="0"/>
              </a:p>
            </p:txBody>
          </p:sp>
        </mc:Choice>
        <mc:Fallback xmlns="">
          <p:sp>
            <p:nvSpPr>
              <p:cNvPr id="24" name="TextBox 23">
                <a:extLst>
                  <a:ext uri="{FF2B5EF4-FFF2-40B4-BE49-F238E27FC236}">
                    <a16:creationId xmlns:a16="http://schemas.microsoft.com/office/drawing/2014/main" id="{ACE0EE48-682D-1DF0-8474-D445BBA72CA6}"/>
                  </a:ext>
                </a:extLst>
              </p:cNvPr>
              <p:cNvSpPr txBox="1">
                <a:spLocks noRot="1" noChangeAspect="1" noMove="1" noResize="1" noEditPoints="1" noAdjustHandles="1" noChangeArrowheads="1" noChangeShapeType="1" noTextEdit="1"/>
              </p:cNvSpPr>
              <p:nvPr/>
            </p:nvSpPr>
            <p:spPr>
              <a:xfrm>
                <a:off x="10516564" y="3429000"/>
                <a:ext cx="390111" cy="3693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70899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C1462A-214B-2030-CBEB-CD20D08CC30E}"/>
              </a:ext>
            </a:extLst>
          </p:cNvPr>
          <p:cNvSpPr>
            <a:spLocks noGrp="1"/>
          </p:cNvSpPr>
          <p:nvPr>
            <p:ph sz="half" idx="1"/>
          </p:nvPr>
        </p:nvSpPr>
        <p:spPr/>
        <p:txBody>
          <a:bodyPr/>
          <a:lstStyle/>
          <a:p>
            <a:r>
              <a:rPr lang="en-US" dirty="0"/>
              <a:t>Available space in shield stack:</a:t>
            </a:r>
            <a:br>
              <a:rPr lang="en-US" dirty="0"/>
            </a:br>
            <a:r>
              <a:rPr lang="en-US" dirty="0"/>
              <a:t>LxWxH 70cm x 30cm x 30cm</a:t>
            </a:r>
          </a:p>
          <a:p>
            <a:r>
              <a:rPr lang="en-US" dirty="0"/>
              <a:t>Beam cross section 7cm x 5.4cm</a:t>
            </a:r>
          </a:p>
        </p:txBody>
      </p:sp>
      <p:pic>
        <p:nvPicPr>
          <p:cNvPr id="7" name="Content Placeholder 6">
            <a:extLst>
              <a:ext uri="{FF2B5EF4-FFF2-40B4-BE49-F238E27FC236}">
                <a16:creationId xmlns:a16="http://schemas.microsoft.com/office/drawing/2014/main" id="{3CF4EF9F-17EF-9490-F37D-5A1CB8DF8274}"/>
              </a:ext>
            </a:extLst>
          </p:cNvPr>
          <p:cNvPicPr>
            <a:picLocks noGrp="1" noChangeAspect="1"/>
          </p:cNvPicPr>
          <p:nvPr>
            <p:ph sz="half" idx="2"/>
          </p:nvPr>
        </p:nvPicPr>
        <p:blipFill>
          <a:blip r:embed="rId2"/>
          <a:stretch>
            <a:fillRect/>
          </a:stretch>
        </p:blipFill>
        <p:spPr>
          <a:xfrm>
            <a:off x="5296411" y="0"/>
            <a:ext cx="7366180" cy="5027937"/>
          </a:xfrm>
          <a:prstGeom prst="rect">
            <a:avLst/>
          </a:prstGeom>
        </p:spPr>
      </p:pic>
      <p:sp>
        <p:nvSpPr>
          <p:cNvPr id="2" name="Title 1">
            <a:extLst>
              <a:ext uri="{FF2B5EF4-FFF2-40B4-BE49-F238E27FC236}">
                <a16:creationId xmlns:a16="http://schemas.microsoft.com/office/drawing/2014/main" id="{AD300907-1A18-CAAA-58B4-DC228EA2AB82}"/>
              </a:ext>
            </a:extLst>
          </p:cNvPr>
          <p:cNvSpPr>
            <a:spLocks noGrp="1"/>
          </p:cNvSpPr>
          <p:nvPr>
            <p:ph type="title"/>
          </p:nvPr>
        </p:nvSpPr>
        <p:spPr/>
        <p:txBody>
          <a:bodyPr/>
          <a:lstStyle/>
          <a:p>
            <a:r>
              <a:rPr lang="en-US" dirty="0"/>
              <a:t>Dimensions</a:t>
            </a:r>
          </a:p>
        </p:txBody>
      </p:sp>
      <p:cxnSp>
        <p:nvCxnSpPr>
          <p:cNvPr id="9" name="Straight Arrow Connector 8">
            <a:extLst>
              <a:ext uri="{FF2B5EF4-FFF2-40B4-BE49-F238E27FC236}">
                <a16:creationId xmlns:a16="http://schemas.microsoft.com/office/drawing/2014/main" id="{9E11F6A3-9560-D16A-728F-3D7A18868624}"/>
              </a:ext>
            </a:extLst>
          </p:cNvPr>
          <p:cNvCxnSpPr/>
          <p:nvPr/>
        </p:nvCxnSpPr>
        <p:spPr>
          <a:xfrm flipV="1">
            <a:off x="6300525" y="1808480"/>
            <a:ext cx="5770880" cy="858520"/>
          </a:xfrm>
          <a:prstGeom prst="straightConnector1">
            <a:avLst/>
          </a:prstGeom>
          <a:ln w="381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5" name="Picture 4">
            <a:extLst>
              <a:ext uri="{FF2B5EF4-FFF2-40B4-BE49-F238E27FC236}">
                <a16:creationId xmlns:a16="http://schemas.microsoft.com/office/drawing/2014/main" id="{E30BAA7E-7197-C062-0634-3EFC3C22992F}"/>
              </a:ext>
            </a:extLst>
          </p:cNvPr>
          <p:cNvPicPr>
            <a:picLocks noChangeAspect="1"/>
          </p:cNvPicPr>
          <p:nvPr/>
        </p:nvPicPr>
        <p:blipFill>
          <a:blip r:embed="rId3"/>
          <a:stretch>
            <a:fillRect/>
          </a:stretch>
        </p:blipFill>
        <p:spPr>
          <a:xfrm>
            <a:off x="143433" y="3228954"/>
            <a:ext cx="5324237" cy="3597965"/>
          </a:xfrm>
          <a:prstGeom prst="rect">
            <a:avLst/>
          </a:prstGeom>
        </p:spPr>
      </p:pic>
    </p:spTree>
    <p:extLst>
      <p:ext uri="{BB962C8B-B14F-4D97-AF65-F5344CB8AC3E}">
        <p14:creationId xmlns:p14="http://schemas.microsoft.com/office/powerpoint/2010/main" val="2233299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8AD21-B9E1-D1C5-53C1-CC2083E3E044}"/>
              </a:ext>
            </a:extLst>
          </p:cNvPr>
          <p:cNvSpPr>
            <a:spLocks noGrp="1"/>
          </p:cNvSpPr>
          <p:nvPr>
            <p:ph type="title"/>
          </p:nvPr>
        </p:nvSpPr>
        <p:spPr/>
        <p:txBody>
          <a:bodyPr/>
          <a:lstStyle/>
          <a:p>
            <a:r>
              <a:rPr lang="en-US" dirty="0"/>
              <a:t>3He as neutron polarizer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CC9BE9-D279-08A5-8F69-A92427FCF2CD}"/>
                  </a:ext>
                </a:extLst>
              </p:cNvPr>
              <p:cNvSpPr>
                <a:spLocks noGrp="1"/>
              </p:cNvSpPr>
              <p:nvPr>
                <p:ph idx="1"/>
              </p:nvPr>
            </p:nvSpPr>
            <p:spPr/>
            <p:txBody>
              <a:bodyPr/>
              <a:lstStyle/>
              <a:p>
                <a:r>
                  <a:rPr lang="en-US" dirty="0"/>
                  <a:t>Resulting neutron polarization:</a:t>
                </a:r>
              </a:p>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r>
                        <a:rPr lang="en-US" b="0" i="1"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num>
                        <m:den>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ea typeface="Cambria Math" panose="02040503050406030204" pitchFamily="18" charset="0"/>
                                </a:rPr>
                                <m:t>↓</m:t>
                              </m:r>
                            </m:sub>
                          </m:sSub>
                        </m:den>
                      </m:f>
                      <m:r>
                        <a:rPr lang="en-US" b="0" i="1" smtClean="0">
                          <a:latin typeface="Cambria Math" panose="02040503050406030204" pitchFamily="18" charset="0"/>
                          <a:ea typeface="Cambria Math" panose="02040503050406030204" pitchFamily="18" charset="0"/>
                        </a:rPr>
                        <m:t>=</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tanh</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r>
                                <a:rPr lang="en-US" i="1">
                                  <a:latin typeface="Cambria Math" panose="02040503050406030204" pitchFamily="18" charset="0"/>
                                </a:rPr>
                                <m:t>𝑂</m:t>
                              </m:r>
                            </m:e>
                          </m:d>
                        </m:e>
                      </m:func>
                    </m:oMath>
                  </m:oMathPara>
                </a14:m>
                <a:endParaRPr lang="en-US" dirty="0"/>
              </a:p>
              <a:p>
                <a:r>
                  <a:rPr lang="en-US" dirty="0"/>
                  <a:t>Large opacity </a:t>
                </a:r>
                <a14:m>
                  <m:oMath xmlns:m="http://schemas.openxmlformats.org/officeDocument/2006/math">
                    <m:r>
                      <a:rPr lang="en-US" i="1">
                        <a:latin typeface="Cambria Math" panose="02040503050406030204" pitchFamily="18" charset="0"/>
                      </a:rPr>
                      <m:t>𝑂</m:t>
                    </m:r>
                  </m:oMath>
                </a14:m>
                <a:r>
                  <a:rPr lang="en-US" dirty="0"/>
                  <a:t> gives better polarization but less transmission</a:t>
                </a:r>
              </a:p>
              <a:p>
                <a:r>
                  <a:rPr lang="en-US" dirty="0">
                    <a:sym typeface="Wingdings" panose="05000000000000000000" pitchFamily="2" charset="2"/>
                  </a:rPr>
                  <a:t> There is an opacity that maximizes </a:t>
                </a:r>
                <a:r>
                  <a:rPr lang="en-US" dirty="0" err="1">
                    <a:sym typeface="Wingdings" panose="05000000000000000000" pitchFamily="2" charset="2"/>
                  </a:rPr>
                  <a:t>pNAB</a:t>
                </a:r>
                <a:r>
                  <a:rPr lang="en-US" dirty="0">
                    <a:sym typeface="Wingdings" panose="05000000000000000000" pitchFamily="2" charset="2"/>
                  </a:rPr>
                  <a:t> statistical sensitivity</a:t>
                </a:r>
                <a:endParaRPr lang="en-US" dirty="0"/>
              </a:p>
            </p:txBody>
          </p:sp>
        </mc:Choice>
        <mc:Fallback xmlns="">
          <p:sp>
            <p:nvSpPr>
              <p:cNvPr id="3" name="Content Placeholder 2">
                <a:extLst>
                  <a:ext uri="{FF2B5EF4-FFF2-40B4-BE49-F238E27FC236}">
                    <a16:creationId xmlns:a16="http://schemas.microsoft.com/office/drawing/2014/main" id="{88CC9BE9-D279-08A5-8F69-A92427FCF2CD}"/>
                  </a:ext>
                </a:extLst>
              </p:cNvPr>
              <p:cNvSpPr>
                <a:spLocks noGrp="1" noRot="1" noChangeAspect="1" noMove="1" noResize="1" noEditPoints="1" noAdjustHandles="1" noChangeArrowheads="1" noChangeShapeType="1" noTextEdit="1"/>
              </p:cNvSpPr>
              <p:nvPr>
                <p:ph idx="1"/>
              </p:nvPr>
            </p:nvSpPr>
            <p:spPr>
              <a:blipFill>
                <a:blip r:embed="rId2"/>
                <a:stretch>
                  <a:fillRect l="-1273" t="-25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23D9755-9505-13C0-34B8-E901DF0830BB}"/>
                  </a:ext>
                </a:extLst>
              </p:cNvPr>
              <p:cNvSpPr/>
              <p:nvPr/>
            </p:nvSpPr>
            <p:spPr>
              <a:xfrm>
                <a:off x="9447645" y="2479813"/>
                <a:ext cx="993913" cy="26139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aseline="30000" dirty="0"/>
                  <a:t>3</a:t>
                </a:r>
                <a:r>
                  <a:rPr lang="en-US" dirty="0"/>
                  <a:t>He</a:t>
                </a: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m:t>
                          </m:r>
                        </m:sub>
                      </m:sSub>
                    </m:oMath>
                  </m:oMathPara>
                </a14:m>
                <a:endParaRPr lang="en-US" dirty="0"/>
              </a:p>
              <a:p>
                <a:pPr algn="ctr"/>
                <a:endParaRPr lang="en-US" dirty="0"/>
              </a:p>
            </p:txBody>
          </p:sp>
        </mc:Choice>
        <mc:Fallback xmlns="">
          <p:sp>
            <p:nvSpPr>
              <p:cNvPr id="4" name="Rectangle 3">
                <a:extLst>
                  <a:ext uri="{FF2B5EF4-FFF2-40B4-BE49-F238E27FC236}">
                    <a16:creationId xmlns:a16="http://schemas.microsoft.com/office/drawing/2014/main" id="{223D9755-9505-13C0-34B8-E901DF0830BB}"/>
                  </a:ext>
                </a:extLst>
              </p:cNvPr>
              <p:cNvSpPr>
                <a:spLocks noRot="1" noChangeAspect="1" noMove="1" noResize="1" noEditPoints="1" noAdjustHandles="1" noChangeArrowheads="1" noChangeShapeType="1" noTextEdit="1"/>
              </p:cNvSpPr>
              <p:nvPr/>
            </p:nvSpPr>
            <p:spPr>
              <a:xfrm>
                <a:off x="9447645" y="2479813"/>
                <a:ext cx="993913" cy="2613991"/>
              </a:xfrm>
              <a:prstGeom prst="rect">
                <a:avLst/>
              </a:prstGeom>
              <a:blipFill>
                <a:blip r:embed="rId3"/>
                <a:stretch>
                  <a:fillRect/>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6419D137-0342-AA34-5E25-B7A5BAD870B9}"/>
              </a:ext>
            </a:extLst>
          </p:cNvPr>
          <p:cNvCxnSpPr>
            <a:cxnSpLocks/>
            <a:endCxn id="4" idx="1"/>
          </p:cNvCxnSpPr>
          <p:nvPr/>
        </p:nvCxnSpPr>
        <p:spPr>
          <a:xfrm>
            <a:off x="8448264" y="3786809"/>
            <a:ext cx="999381"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Rectangle 5">
            <a:extLst>
              <a:ext uri="{FF2B5EF4-FFF2-40B4-BE49-F238E27FC236}">
                <a16:creationId xmlns:a16="http://schemas.microsoft.com/office/drawing/2014/main" id="{F3D83434-67A3-39AD-6AFD-838AF55E5585}"/>
              </a:ext>
            </a:extLst>
          </p:cNvPr>
          <p:cNvSpPr/>
          <p:nvPr/>
        </p:nvSpPr>
        <p:spPr>
          <a:xfrm>
            <a:off x="10976249" y="1123121"/>
            <a:ext cx="1060038" cy="53174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Nab</a:t>
            </a:r>
          </a:p>
        </p:txBody>
      </p:sp>
      <p:cxnSp>
        <p:nvCxnSpPr>
          <p:cNvPr id="7" name="Straight Arrow Connector 6">
            <a:extLst>
              <a:ext uri="{FF2B5EF4-FFF2-40B4-BE49-F238E27FC236}">
                <a16:creationId xmlns:a16="http://schemas.microsoft.com/office/drawing/2014/main" id="{D5BD9468-7D09-8363-D428-7BF693EE861F}"/>
              </a:ext>
            </a:extLst>
          </p:cNvPr>
          <p:cNvCxnSpPr>
            <a:cxnSpLocks/>
            <a:stCxn id="4" idx="3"/>
            <a:endCxn id="6" idx="1"/>
          </p:cNvCxnSpPr>
          <p:nvPr/>
        </p:nvCxnSpPr>
        <p:spPr>
          <a:xfrm flipV="1">
            <a:off x="10441558" y="3781839"/>
            <a:ext cx="534691" cy="497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423B0EC3-74A6-833A-615B-B215CE4DC69C}"/>
              </a:ext>
            </a:extLst>
          </p:cNvPr>
          <p:cNvSpPr txBox="1"/>
          <p:nvPr/>
        </p:nvSpPr>
        <p:spPr>
          <a:xfrm>
            <a:off x="7981124" y="3463642"/>
            <a:ext cx="1388265" cy="646331"/>
          </a:xfrm>
          <a:prstGeom prst="rect">
            <a:avLst/>
          </a:prstGeom>
          <a:noFill/>
        </p:spPr>
        <p:txBody>
          <a:bodyPr wrap="none" rtlCol="0">
            <a:spAutoFit/>
          </a:bodyPr>
          <a:lstStyle/>
          <a:p>
            <a:r>
              <a:rPr lang="en-US" dirty="0"/>
              <a:t>Unpolarized</a:t>
            </a:r>
          </a:p>
          <a:p>
            <a:r>
              <a:rPr lang="en-US" dirty="0"/>
              <a:t>neutrons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17814F-4A9A-2F0E-4F8A-7A0F428CB3BE}"/>
                  </a:ext>
                </a:extLst>
              </p:cNvPr>
              <p:cNvSpPr txBox="1"/>
              <p:nvPr/>
            </p:nvSpPr>
            <p:spPr>
              <a:xfrm>
                <a:off x="10433600" y="3414856"/>
                <a:ext cx="50938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16" name="TextBox 15">
                <a:extLst>
                  <a:ext uri="{FF2B5EF4-FFF2-40B4-BE49-F238E27FC236}">
                    <a16:creationId xmlns:a16="http://schemas.microsoft.com/office/drawing/2014/main" id="{6E17814F-4A9A-2F0E-4F8A-7A0F428CB3BE}"/>
                  </a:ext>
                </a:extLst>
              </p:cNvPr>
              <p:cNvSpPr txBox="1">
                <a:spLocks noRot="1" noChangeAspect="1" noMove="1" noResize="1" noEditPoints="1" noAdjustHandles="1" noChangeArrowheads="1" noChangeShapeType="1" noTextEdit="1"/>
              </p:cNvSpPr>
              <p:nvPr/>
            </p:nvSpPr>
            <p:spPr>
              <a:xfrm>
                <a:off x="10433600" y="3414856"/>
                <a:ext cx="509381"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E6EF679-FCE4-965F-1A14-B8F32C59B349}"/>
                  </a:ext>
                </a:extLst>
              </p:cNvPr>
              <p:cNvSpPr txBox="1"/>
              <p:nvPr/>
            </p:nvSpPr>
            <p:spPr>
              <a:xfrm>
                <a:off x="10473356" y="3784188"/>
                <a:ext cx="42986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a:rPr lang="en-US" i="1" smtClean="0">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17" name="TextBox 16">
                <a:extLst>
                  <a:ext uri="{FF2B5EF4-FFF2-40B4-BE49-F238E27FC236}">
                    <a16:creationId xmlns:a16="http://schemas.microsoft.com/office/drawing/2014/main" id="{FE6EF679-FCE4-965F-1A14-B8F32C59B349}"/>
                  </a:ext>
                </a:extLst>
              </p:cNvPr>
              <p:cNvSpPr txBox="1">
                <a:spLocks noRot="1" noChangeAspect="1" noMove="1" noResize="1" noEditPoints="1" noAdjustHandles="1" noChangeArrowheads="1" noChangeShapeType="1" noTextEdit="1"/>
              </p:cNvSpPr>
              <p:nvPr/>
            </p:nvSpPr>
            <p:spPr>
              <a:xfrm>
                <a:off x="10473356" y="3784188"/>
                <a:ext cx="429868" cy="369332"/>
              </a:xfrm>
              <a:prstGeom prst="rect">
                <a:avLst/>
              </a:prstGeom>
              <a:blipFill>
                <a:blip r:embed="rId5"/>
                <a:stretch>
                  <a:fillRect b="-1667"/>
                </a:stretch>
              </a:blipFill>
            </p:spPr>
            <p:txBody>
              <a:bodyPr/>
              <a:lstStyle/>
              <a:p>
                <a:r>
                  <a:rPr lang="en-US">
                    <a:noFill/>
                  </a:rPr>
                  <a:t> </a:t>
                </a:r>
              </a:p>
            </p:txBody>
          </p:sp>
        </mc:Fallback>
      </mc:AlternateContent>
    </p:spTree>
    <p:extLst>
      <p:ext uri="{BB962C8B-B14F-4D97-AF65-F5344CB8AC3E}">
        <p14:creationId xmlns:p14="http://schemas.microsoft.com/office/powerpoint/2010/main" val="3789086174"/>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CFF843FA-ECAE-4C45-A6C6-854322A589F6}" vid="{3D614080-FF06-5C4B-BCAA-EA2BD79072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ORNL-Presentation-16x9-SNS</Template>
  <TotalTime>1350</TotalTime>
  <Words>589</Words>
  <Application>Microsoft Office PowerPoint</Application>
  <PresentationFormat>Widescreen</PresentationFormat>
  <Paragraphs>77</Paragraphs>
  <Slides>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Aptos</vt:lpstr>
      <vt:lpstr>Aptos Light</vt:lpstr>
      <vt:lpstr>Arial</vt:lpstr>
      <vt:lpstr>Cambria Math</vt:lpstr>
      <vt:lpstr>Wingdings</vt:lpstr>
      <vt:lpstr>ORNL Presentation</vt:lpstr>
      <vt:lpstr>3He analyzer (polarizer) specs for pNAB</vt:lpstr>
      <vt:lpstr>Polarized 3He gas can analyze neutron polarization</vt:lpstr>
      <vt:lpstr>How to quantify specifications for analyzer</vt:lpstr>
      <vt:lpstr>Dimensions</vt:lpstr>
      <vt:lpstr>3He as neutron polarizer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Schreyer, Wolfgang</dc:creator>
  <cp:keywords/>
  <dc:description/>
  <cp:lastModifiedBy>Schreyer, Wolfgang</cp:lastModifiedBy>
  <cp:revision>1</cp:revision>
  <dcterms:created xsi:type="dcterms:W3CDTF">2025-12-16T16:43:45Z</dcterms:created>
  <dcterms:modified xsi:type="dcterms:W3CDTF">2025-12-17T15:42:25Z</dcterms:modified>
  <cp:category/>
</cp:coreProperties>
</file>