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368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94660"/>
  </p:normalViewPr>
  <p:slideViewPr>
    <p:cSldViewPr snapToGrid="0">
      <p:cViewPr varScale="1">
        <p:scale>
          <a:sx n="61" d="100"/>
          <a:sy n="61" d="100"/>
        </p:scale>
        <p:origin x="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32D68-89F0-559C-D753-42C957587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067DA-E5F1-6C1B-3EA6-D10A7D0053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32046-2ECA-A033-E7A0-66B6DC6A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08357-4AD3-A4FA-DF2B-31AEE5DB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E5FE4-04CA-8488-861A-EBE3BE44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6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F2AD-9A05-1260-2C87-768F67038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022F9-D9FB-0430-0D91-29ED05E74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78697-4FB2-1913-6533-DCF3966AB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4B987-ED2D-7792-9E29-7B7AD7FC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C3BE4-8B44-07AF-201C-FE767C93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D9A3D7-AAE3-57A0-77F9-03CCFA4A6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C8062-1F20-BE28-B854-074FDF86A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D541-F701-B011-87AE-88D0BD233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3F3FB-BF60-76A6-6695-9FFE8778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1FE31-905D-923B-FD8E-6B77B1E03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0B64A-F2CB-CF77-B2CB-B59AEC7A3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DDDA9-FACE-805D-786D-D78463425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958CF-7A7C-5837-F91A-1F7538AE9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E8618-305B-D36A-F86E-9E1B2BAF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A2D83-4528-7A43-6467-1333588F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6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0755-9F2F-4AA1-888F-80BECA06B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024895-62AC-AE87-D910-DAFAC9565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0525F-1B8A-A4FB-E958-0C8D7FCA2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8E1FC-001C-48E0-3017-252BA19BA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8464E-BD48-2613-843A-7CA48651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7E17-9900-D4B0-2B32-9EB56071A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602AC-9DAF-1956-6D7A-C39B2E886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68384D-E4E2-5954-634C-EA8C63F68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660B4-0C78-6321-8EFA-44948D248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2CE03-ECAE-AFEE-20A9-56B036B7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A82D1-5379-BB49-3008-5FEDB707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9C1AA-CFF6-76E2-3A05-C116B1B35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AC849-CC92-DCA7-859B-D940381F7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FD141-5CD9-24F5-D0C7-1451EA347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65B76-EDA8-D175-15D9-BAA7B5935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02E0FC-CE74-11F2-9E25-D273BF81C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E2EAB-5BAA-A7B3-A451-BB7FDA5EC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1FD965-42E1-8798-80A7-BC96C6F79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95266-6015-9014-4A4E-48F6A2BCA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1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B0061-4A3D-141C-F1D2-5781048D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C55A2-AB92-4E0C-0F2C-56F10E50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986EE4-18D3-1491-B710-9943787A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2B6E4A-08E3-522D-C652-B4CA87C3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7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B6CDBF-BB25-8423-77CC-7E0FA40DB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E36314-C0F2-8C7C-A786-E6EC6E34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06F7B4-D1DF-6BAB-EAF6-F731F986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4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9FF2C-5553-2D5B-8608-7C065637C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59C8D-E62E-5D17-BAFE-1297DE340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CAA3D-A6BF-86EE-86E8-64C4395E0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35A7B-0FE1-3A74-0865-33FF68964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5F404-BE13-C876-09F1-9BAC49E2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B270F-F35B-42A0-B0A8-52DB1128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0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CD5D-6044-9D4B-47FB-F9C7B648F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1C075E-A38A-23F7-EFC6-B0547B27E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FE61D-2F10-422F-9C09-92FD90F46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1FB27-B79D-7735-3805-D910C8271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84BFE-B1DF-E592-BE88-F54EAB3F1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C3F46-1E37-3342-CFA4-AF1E84AD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4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DA5875-002D-F4E3-FDFA-2A767E449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73CF3-C090-3A17-8F8A-9681C6521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B62F-9671-31B7-BF83-441BD1CDB7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5AC99-EEAF-49DB-8476-59AF3591915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6F6A5-845D-9983-EF2B-5DF3E0F12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B144-600C-BAC8-BCFA-2A2A9536B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F4029-1293-41ED-B3D3-723C356F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0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neutrons.ornl.gov/hfir/hfir-sns-5-year-working-schedul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641" name="Picture 2" descr="SNS_SUNSE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73092"/>
            <a:ext cx="12192000" cy="6558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0642" name="Rectangle 4"/>
          <p:cNvSpPr>
            <a:spLocks noChangeArrowheads="1"/>
          </p:cNvSpPr>
          <p:nvPr/>
        </p:nvSpPr>
        <p:spPr bwMode="auto">
          <a:xfrm>
            <a:off x="128525" y="5582218"/>
            <a:ext cx="4077270" cy="86177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800" dirty="0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Stefan Bae</a:t>
            </a:r>
            <a:r>
              <a:rPr lang="el-GR" sz="2800" dirty="0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2800" dirty="0" err="1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</a:t>
            </a:r>
            <a:r>
              <a:rPr lang="en-US" sz="2800" dirty="0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ctr"/>
            <a:r>
              <a:rPr lang="en-US" sz="2800" dirty="0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the </a:t>
            </a:r>
            <a:r>
              <a:rPr lang="en-US" sz="2800" dirty="0" err="1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pNAB</a:t>
            </a:r>
            <a:r>
              <a:rPr lang="en-US" sz="2800" dirty="0">
                <a:solidFill>
                  <a:srgbClr val="2328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collaboration </a:t>
            </a:r>
          </a:p>
        </p:txBody>
      </p:sp>
      <p:sp>
        <p:nvSpPr>
          <p:cNvPr id="240643" name="Rectangle 5"/>
          <p:cNvSpPr>
            <a:spLocks noChangeArrowheads="1"/>
          </p:cNvSpPr>
          <p:nvPr/>
        </p:nvSpPr>
        <p:spPr bwMode="auto">
          <a:xfrm>
            <a:off x="0" y="-26988"/>
            <a:ext cx="12192000" cy="679451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pNAB</a:t>
            </a:r>
            <a:r>
              <a:rPr lang="en-US" sz="28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count rate estimate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351" y="5551143"/>
            <a:ext cx="1714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BB895C0-2E0B-C71D-102F-684319ACE04C}"/>
              </a:ext>
            </a:extLst>
          </p:cNvPr>
          <p:cNvGrpSpPr/>
          <p:nvPr/>
        </p:nvGrpSpPr>
        <p:grpSpPr>
          <a:xfrm>
            <a:off x="9975913" y="4955383"/>
            <a:ext cx="2087562" cy="1556792"/>
            <a:chOff x="7020611" y="5228115"/>
            <a:chExt cx="2087562" cy="1556792"/>
          </a:xfrm>
        </p:grpSpPr>
        <p:sp>
          <p:nvSpPr>
            <p:cNvPr id="10" name="Rectangle 9"/>
            <p:cNvSpPr/>
            <p:nvPr/>
          </p:nvSpPr>
          <p:spPr>
            <a:xfrm>
              <a:off x="7035640" y="6512175"/>
              <a:ext cx="2066544" cy="2727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r>
                <a:rPr lang="en-US" sz="1600" b="1" dirty="0">
                  <a:solidFill>
                    <a:srgbClr val="3C629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Inst. </a:t>
              </a:r>
              <a:r>
                <a:rPr lang="en-US" sz="1600" b="1" dirty="0" err="1">
                  <a:solidFill>
                    <a:srgbClr val="3C629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Nucl</a:t>
              </a:r>
              <a:r>
                <a:rPr lang="en-US" sz="1600" b="1" dirty="0">
                  <a:solidFill>
                    <a:srgbClr val="3C6297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Part. Phys.</a:t>
              </a:r>
            </a:p>
          </p:txBody>
        </p:sp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20611" y="5228115"/>
              <a:ext cx="2087562" cy="1309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Tm="14125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7">
            <a:extLst>
              <a:ext uri="{FF2B5EF4-FFF2-40B4-BE49-F238E27FC236}">
                <a16:creationId xmlns:a16="http://schemas.microsoft.com/office/drawing/2014/main" id="{658F17EC-9425-8551-8D5C-ADF390638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813"/>
            <a:ext cx="12192000" cy="812800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</p:spPr>
        <p:txBody>
          <a:bodyPr rIns="91440" anchor="ctr"/>
          <a:lstStyle/>
          <a:p>
            <a:pPr algn="ctr" defTabSz="457200">
              <a:defRPr/>
            </a:pPr>
            <a:r>
              <a:rPr lang="en-US" sz="28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Count rate and background estimates for SSPV</a:t>
            </a:r>
            <a:endParaRPr lang="en-US" sz="2800" i="1" dirty="0">
              <a:solidFill>
                <a:srgbClr val="0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048348-5F6A-4FDA-036B-D629B7D5E5CF}"/>
              </a:ext>
            </a:extLst>
          </p:cNvPr>
          <p:cNvSpPr txBox="1"/>
          <p:nvPr/>
        </p:nvSpPr>
        <p:spPr>
          <a:xfrm>
            <a:off x="162909" y="1004179"/>
            <a:ext cx="118661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counting time is based on a count rate estimate of 250 decays/s @ 2 MW proton power. This count rate is based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Size of the decay volume: 160 cm</a:t>
            </a:r>
            <a:r>
              <a:rPr lang="en-US" baseline="30000" dirty="0"/>
              <a:t>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Neutron decay density of 1.6 decays/s/cm</a:t>
            </a:r>
            <a:r>
              <a:rPr lang="en-US" baseline="30000" dirty="0"/>
              <a:t>3</a:t>
            </a:r>
            <a:r>
              <a:rPr lang="en-US" dirty="0"/>
              <a:t> @ 2 MW (estimate from Nab), which is based on a polarizer transmission of 15%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SNS operating schedule for later years </a:t>
            </a:r>
            <a:r>
              <a:rPr lang="en-US" sz="1400" dirty="0">
                <a:hlinkClick r:id="rId2"/>
              </a:rPr>
              <a:t>https://neutrons.ornl.gov/hfir/hfir-sns-5-year-working-schedule</a:t>
            </a:r>
            <a:endParaRPr lang="en-US" sz="1400" dirty="0"/>
          </a:p>
          <a:p>
            <a:r>
              <a:rPr lang="en-US" dirty="0"/>
              <a:t>Our nominal run time is now </a:t>
            </a:r>
            <a:r>
              <a:rPr lang="en-US" b="1" dirty="0"/>
              <a:t>2.5 years </a:t>
            </a:r>
            <a:r>
              <a:rPr lang="en-US" dirty="0"/>
              <a:t>and includes the assumption that we spend 35% of the time for data taking, with the remainder being used for calibrations and downtimes. In addition to this, we need </a:t>
            </a:r>
            <a:r>
              <a:rPr lang="en-US" b="1" dirty="0"/>
              <a:t>½ year </a:t>
            </a:r>
            <a:r>
              <a:rPr lang="en-US" dirty="0"/>
              <a:t>for the polarization measurements. Note that this is more than said in the proposal, when we didn’t have a measured count rate estimate.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F7F108-9B83-FEA2-7A0D-6205D5433EE9}"/>
                  </a:ext>
                </a:extLst>
              </p:cNvPr>
              <p:cNvSpPr txBox="1"/>
              <p:nvPr/>
            </p:nvSpPr>
            <p:spPr>
              <a:xfrm>
                <a:off x="162909" y="3545498"/>
                <a:ext cx="11866179" cy="20560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We expect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6%</m:t>
                    </m:r>
                  </m:oMath>
                </a14:m>
                <a:r>
                  <a:rPr lang="en-US" dirty="0"/>
                  <a:t> of false coincidences in accidental background. This is based on: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We reflect all protons to the lower detector which is on a negative bias voltage of 30 kV.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The combined background and signal rate is about 10000 s</a:t>
                </a:r>
                <a:r>
                  <a:rPr lang="en-US" baseline="30000" dirty="0"/>
                  <a:t>-1</a:t>
                </a:r>
                <a:r>
                  <a:rPr lang="en-US" dirty="0"/>
                  <a:t> (depending strongly on threshold of lower detector)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After the electron, we need to wait up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=22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(preliminary) for the proton to avoid bias.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Position coincidence between electron and proton as in Nab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We assume (but haven’t verified) that we can shield background from the polarizer, this may need additional shielding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F7F108-9B83-FEA2-7A0D-6205D5433E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09" y="3545498"/>
                <a:ext cx="11866179" cy="2056012"/>
              </a:xfrm>
              <a:prstGeom prst="rect">
                <a:avLst/>
              </a:prstGeom>
              <a:blipFill>
                <a:blip r:embed="rId3"/>
                <a:stretch>
                  <a:fillRect l="-462" t="-1484" b="-4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06B8DCD-D6FA-2828-8627-A13C310DFD51}"/>
              </a:ext>
            </a:extLst>
          </p:cNvPr>
          <p:cNvSpPr txBox="1"/>
          <p:nvPr/>
        </p:nvSpPr>
        <p:spPr>
          <a:xfrm>
            <a:off x="162908" y="5710019"/>
            <a:ext cx="118661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Accidental background at this level can be measured by requiring coincidence between electron and proton in incorrect times or pixels, and is not making a substantial contribution to the statistical uncertainty.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CF12376-4365-384F-61BF-A165506D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44B-96A5-4894-BEC3-12DEE7F413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8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320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Baessler, Stefan (sfb5d)</dc:creator>
  <cp:lastModifiedBy>Baessler, Stefan (sfb5d)</cp:lastModifiedBy>
  <cp:revision>1</cp:revision>
  <dcterms:created xsi:type="dcterms:W3CDTF">2025-12-16T22:57:15Z</dcterms:created>
  <dcterms:modified xsi:type="dcterms:W3CDTF">2025-12-16T23:32:20Z</dcterms:modified>
</cp:coreProperties>
</file>