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2E_885945EC.xml" ContentType="application/vnd.ms-powerpoint.comments+xml"/>
  <Override PartName="/ppt/comments/modernComment_120_FFD0BF3E.xml" ContentType="application/vnd.ms-powerpoint.comments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48"/>
  </p:notesMasterIdLst>
  <p:sldIdLst>
    <p:sldId id="256" r:id="rId2"/>
    <p:sldId id="282" r:id="rId3"/>
    <p:sldId id="274" r:id="rId4"/>
    <p:sldId id="273" r:id="rId5"/>
    <p:sldId id="340" r:id="rId6"/>
    <p:sldId id="315" r:id="rId7"/>
    <p:sldId id="341" r:id="rId8"/>
    <p:sldId id="320" r:id="rId9"/>
    <p:sldId id="284" r:id="rId10"/>
    <p:sldId id="364" r:id="rId11"/>
    <p:sldId id="365" r:id="rId12"/>
    <p:sldId id="307" r:id="rId13"/>
    <p:sldId id="261" r:id="rId14"/>
    <p:sldId id="353" r:id="rId15"/>
    <p:sldId id="265" r:id="rId16"/>
    <p:sldId id="283" r:id="rId17"/>
    <p:sldId id="285" r:id="rId18"/>
    <p:sldId id="268" r:id="rId19"/>
    <p:sldId id="297" r:id="rId20"/>
    <p:sldId id="344" r:id="rId21"/>
    <p:sldId id="270" r:id="rId22"/>
    <p:sldId id="306" r:id="rId23"/>
    <p:sldId id="303" r:id="rId24"/>
    <p:sldId id="355" r:id="rId25"/>
    <p:sldId id="287" r:id="rId26"/>
    <p:sldId id="329" r:id="rId27"/>
    <p:sldId id="302" r:id="rId28"/>
    <p:sldId id="346" r:id="rId29"/>
    <p:sldId id="288" r:id="rId30"/>
    <p:sldId id="308" r:id="rId31"/>
    <p:sldId id="311" r:id="rId32"/>
    <p:sldId id="301" r:id="rId33"/>
    <p:sldId id="357" r:id="rId34"/>
    <p:sldId id="352" r:id="rId35"/>
    <p:sldId id="358" r:id="rId36"/>
    <p:sldId id="359" r:id="rId37"/>
    <p:sldId id="350" r:id="rId38"/>
    <p:sldId id="290" r:id="rId39"/>
    <p:sldId id="312" r:id="rId40"/>
    <p:sldId id="363" r:id="rId41"/>
    <p:sldId id="366" r:id="rId42"/>
    <p:sldId id="367" r:id="rId43"/>
    <p:sldId id="368" r:id="rId44"/>
    <p:sldId id="369" r:id="rId45"/>
    <p:sldId id="298" r:id="rId46"/>
    <p:sldId id="32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7F8E0A-C1D7-1CEB-73B3-9A0FADA23F52}" name="Lotta Jokiniemi" initials="LJ" userId="S::ljokiniemi@triumf.ca::555f5105-dbff-4be1-9eca-2f427a997e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5AEEF"/>
    <a:srgbClr val="05B0F0"/>
    <a:srgbClr val="FFFFFF"/>
    <a:srgbClr val="6D44E7"/>
    <a:srgbClr val="FF4B00"/>
    <a:srgbClr val="FF8D36"/>
    <a:srgbClr val="009795"/>
    <a:srgbClr val="00BAB9"/>
    <a:srgbClr val="BCA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34"/>
    <p:restoredTop sz="96060"/>
  </p:normalViewPr>
  <p:slideViewPr>
    <p:cSldViewPr snapToGrid="0">
      <p:cViewPr varScale="1">
        <p:scale>
          <a:sx n="75" d="100"/>
          <a:sy n="75" d="100"/>
        </p:scale>
        <p:origin x="176" y="1064"/>
      </p:cViewPr>
      <p:guideLst/>
    </p:cSldViewPr>
  </p:slideViewPr>
  <p:outlineViewPr>
    <p:cViewPr>
      <p:scale>
        <a:sx n="33" d="100"/>
        <a:sy n="33" d="100"/>
      </p:scale>
      <p:origin x="0" y="-2663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9F-AE44-9BE7-0528E5B588FD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39F-AE44-9BE7-0528E5B588FD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9F-AE44-9BE7-0528E5B588FD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39F-AE44-9BE7-0528E5B588FD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39F-AE44-9BE7-0528E5B588FD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39F-AE44-9BE7-0528E5B588FD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Dark energy</c:v>
                </c:pt>
                <c:pt idx="1">
                  <c:v>Dark matter</c:v>
                </c:pt>
                <c:pt idx="2">
                  <c:v>Ordinary matter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0.68</c:v>
                </c:pt>
                <c:pt idx="1">
                  <c:v>0.27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9F-AE44-9BE7-0528E5B588F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omments/modernComment_120_FFD0BF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52FA9C-1F8A-BF4E-8957-7E3E30C92D93}" authorId="{B87F8E0A-C1D7-1CEB-73B3-9A0FADA23F52}" status="resolved" created="2024-01-11T02:05:01.154" complete="100000">
    <pc:sldMkLst xmlns:pc="http://schemas.microsoft.com/office/powerpoint/2013/main/command">
      <pc:docMk/>
      <pc:sldMk cId="4291870526" sldId="288"/>
    </pc:sldMkLst>
    <p188:txBody>
      <a:bodyPr/>
      <a:lstStyle/>
      <a:p>
        <a:r>
          <a:rPr lang="en-US"/>
          <a:t>Instead of equations, change into diagrams!</a:t>
        </a:r>
      </a:p>
    </p188:txBody>
  </p188:cm>
</p188:cmLst>
</file>

<file path=ppt/comments/modernComment_12E_885945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85FC21-3B84-DE47-A639-EF33309266AD}" authorId="{B87F8E0A-C1D7-1CEB-73B3-9A0FADA23F52}" status="resolved" created="2025-01-15T19:47:17.770" complete="100000">
    <pc:sldMkLst xmlns:pc="http://schemas.microsoft.com/office/powerpoint/2013/main/command">
      <pc:docMk/>
      <pc:sldMk cId="2287551980" sldId="302"/>
    </pc:sldMkLst>
    <p188:txBody>
      <a:bodyPr/>
      <a:lstStyle/>
      <a:p>
        <a:r>
          <a:rPr lang="en-US"/>
          <a:t>Consider changing to something like in CERN seminar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1:53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1:48.8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16383,'26'0'0,"11"0"0,-3 0 0,8 0 0,12 0 0,-7 0 0,33 0 0,-22 0 0,22 0 0,-10 0 0,13 0 0,0 0 0,0 0 0,0 0 0,0 9 0,1 3 0,-14 7 0,-3-8 0,-12 6 0,-1-15 0,1 14 0,-1-14 0,-9 6 0,-4-8 0,-9 0 0,-9 6 0,-2-5 0,-8 5 0,0-6 0,0 6 0,0-5 0,0 5 0,0-6 0,0 0 0,0 6 0,0-5 0,1 11 0,-1-11 0,0 11 0,8-11 0,-6 11 0,14-4 0,-6 0 0,9 6 0,-9-13 0,6 13 0,-6-12 0,9 12 0,-1-12 0,-8 4 0,6 1 0,-6-5 0,9 12 0,-9-12 0,6 5 0,-14-2 0,6-3 0,-8 4 0,0-6 0,0 0 0,1 0 0,-1 5 0,0-3 0,0 10 0,0-11 0,0 5 0,0 0 0,0-5 0,0 11 0,0-11 0,-5 5 0,-2-6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1:59.8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16383,'11'0'0,"9"0"0,4 0 0,-1 0 0,6 0 0,-6 0 0,28 0 0,-23 0 0,21 6 0,-34-4 0,7 5 0,-1 0 0,-6-5 0,14 11 0,-14-11 0,15 12 0,-7-12 0,0 10 0,6-10 0,-6 4 0,9 1 0,-1-6 0,-8 6 0,6 0 0,-14-5 0,7 5 0,-9-1 0,8-5 0,-6 5 0,6 0 0,-8-5 0,0 5 0,1-6 0,-1 6 0,-1-5 0,0 5 0,0-6 0,0 0 0,0 0 0,-6 6 0,4-5 0,-8 5 0,3-6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2:02.4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16383,'20'0'0,"-6"0"0,15 0 0,-14 0 0,15 0 0,-15 0 0,26 7 0,-15-6 0,16 13 0,-18-12 0,5 5 0,-14-7 0,14 7 0,-14-5 0,15 4 0,-15-6 0,6 0 0,-8 6 0,0-4 0,0 4 0,0-1 0,-6 1 0,3 0 0,-9 4 0,10-3 0,-5 4 0,5-4 0,-4 3 0,4-8 0,-4 9 0,5-10 0,0 10 0,0-4 0,1 0 0,-1 4 0,1-10 0,-2 9 0,1-8 0,0 3 0,-1-5 0,1 0 0,-6 5 0,5-4 0,-10 4 0,5-5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2:10.5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2653 216 16383,'-26'0'0,"-1"0"0,-5 0 0,1 0 0,-1 0 0,1-7 0,0 5 0,-1-12 0,-27-2 0,20 6 0,-20-11 0,28 12 0,-1 0 0,9-4 0,-7 12 0,15-5 0,-14-1 0,13 5 0,-13-5 0,14 1 0,-15 5 0,15-5 0,-15-1 0,15 5 0,-6-5 0,-1 7 0,7-6 0,-6 5 0,7-5 0,-7 6 0,6 0 0,-15 0 0,7-7 0,-8 5 0,7-5 0,-16 7 0,14-7 0,-15 6 0,9-6 0,1 7 0,-11 0 0,-2 0 0,-1 0 0,-7 0 0,8-9 0,-11 7 0,0-6 0,0 8 0,11 0 0,2 0 0,11 0 0,-1 0 0,1 0 0,-1 0 0,9 0 0,-6 0 0,5 0 0,1 0 0,-7 0 0,15 0 0,-14 0 0,13 0 0,-13 0 0,14 0 0,-7 0 0,1 0 0,5 0 0,-5 0 0,8 0 0,0 0 0,-9 0 0,7 0 0,-14 0 0,13 0 0,-13 0 0,6 0 0,-9 0 0,1 0 0,-1 0 0,1 0 0,-1 0 0,1 0 0,-1 0 0,9 0 0,-6 0 0,13 0 0,-5 0 0,8 0 0,-1 0 0,1 0 0,0 0 0,0 0 0,1 0 0,0 0 0,0 0 0,0 0 0,0 0 0,0 0 0,5 0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2:12.5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16383,'25'0'0,"13"0"0,6 0 0,23 0 0,-9 0 0,9 0 0,0 9 0,-9 1 0,-6 0 0,0 1 0,25 8 0,-26-13 0,-1 0 0,19 11 0,5-15 0,-3 16 0,-1-16 0,-2 7 0,-14-1 0,1-6 0,0 14 0,-1-14 0,-10 7 0,-2-3 0,-11-4 0,0 12 0,-7-12 0,-3 10 0,-8-10 0,0 4 0,0 0 0,0-5 0,0 5 0,0-6 0,-1 5 0,0-4 0,-1 5 0,1-6 0,-6 5 0,5-4 0,-5 4 0,0 0 0,-1 2 0,1-1 0,1 6 0,6-11 0,0 11 0,1-10 0,4 9 0,-3-9 0,4 3 0,-6-5 0,-6 0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2:14.7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16383,'16'7'0,"6"-2"0,15-5 0,7 0 0,11 0 0,-1 0 0,1 0 0,0 0 0,12 0 0,-9 16 0,16 4 0,-18 8 0,18 8 0,-16-16 0,9 9 0,-13-3 0,1-6 0,0 7 0,-1-9 0,1 0 0,-1 0 0,1 0 0,12 1 0,-9 8 0,22-5 0,-23 5 0,11-8 0,-24-2 0,-2 0 0,-11-2 0,0 1 0,0-1 0,1 1 0,-1 0 0,-8-2 0,6 1 0,-14-1 0,15 1 0,-15-2 0,14 3 0,-14-3 0,6-5 0,-8 4 0,1-5 0,7 7 0,-6-6 0,6 5 0,-8-6 0,8 7 0,-6-6 0,15 5 0,-15-5 0,6 6 0,-8-7 0,0 5 0,8-3 0,-6-2 0,6 6 0,-7-12 0,-1 11 0,0-11 0,-6 11 0,5-11 0,-6 5 0,2 0 0,2-4 0,-9 8 0,5-9 0,-6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2:18.1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16383,'11'5'0,"2"-4"0,-1 9 0,0-3 0,1 0 0,-1 4 0,12-4 0,-9-1 0,9 0 0,-12-6 0,1 6 0,1-4 0,-1 3 0,0-5 0,0 6 0,0-4 0,0 4 0,0-1 0,0-3 0,0 4 0,0-1 0,0-4 0,-1 4 0,0-5 0,-6 6 0,-1-5 0,-5 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5:58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0 329 24575,'0'25'0,"0"8"0,0 13 0,0 3 0,0-3 0,0 0 0,0-8 0,0 5 0,0-14 0,0 15 0,0-16 0,0 7 0,0 0 0,0-6 0,6 6 0,-4-9 0,4 9 0,-6-6 0,0 6 0,0-9 0,5 0 0,-3 1 0,4-1 0,-6 0 0,0 0 0,0 1 0,0-1 0,0 12 0,0-9 0,0 9 0,5-11 0,-3-1 0,4 0 0,-6 0 0,0 1 0,0-1 0,0 0 0,0-6 0,0 4 0,0-4 0,5 6 0,-3 1 0,4-1 0,-6 0 0,0 0 0,6 1 0,-5-1 0,5-6 0,-6 13 0,5-18 0,-4 18 0,4-13 0,0-1 0,-4 6 0,4-6 0,0 1 0,-4 4 0,4-11 0,-5 12 0,6-6 0,-5 1 0,11 4 0,-11-11 0,5 12 0,-1-13 0,-4 13 0,4-12 0,1 11 0,-5-11 0,11 12 0,-11-6 0,10 1 0,-10 4 0,9 1 0,-9-5 0,4 10 0,0-17 0,-4 5 0,4-7 0,0 0 0,-4 6 0,4-4 0,0 5 0,-4-7 0,4 7 0,0-6 0,-4 6 0,4-7 0,-5 0 0,5 0 0,-4 0 0,4 0 0,-5 0 0,0 0 0,5 0 0,-4 0 0,4 1 0,-5-1 0,0 0 0,0 0 0,5 0 0,-4 0 0,4-1 0,-5 1 0,0 0 0,0 0 0,5-5 0,-3 4 0,2-4 0,-4 4 0,0 1 0,0 0 0,0 0 0,0 0 0,5-1 0,-4 1 0,3 0 0,-4-1 0,0 1 0,0 0 0,0 0 0,5 0 0,-4-1 0,4 1 0,-5 0 0,0 0 0,5 0 0,-4-1 0,4 1 0,-5-1 0,0 0 0,0-1 0,5-3 0,-3 3 0,2-3 0,-4 4 0,4-1 0,-3 0 0,7-4 0,-2-1 0,3-4 0,0 0 0,1 0 0,-1 0 0,1 0 0,0 0 0,0 0 0,0 0 0,1 0 0,0 0 0,-1 0 0,1 0 0,0 0 0,0 0 0,0 0 0,0 0 0,0 0 0,0 0 0,0 0 0,0 0 0,0 0 0,0 0 0,0 0 0,0 0 0,0 0 0,0 0 0,0 0 0,0 0 0,0 0 0,0 0 0,0 0 0,0 0 0,0 0 0,0 0 0,0 0 0,0 0 0,0 0 0,0 0 0,1 0 0,-1 0 0,0 0 0,0 0 0,0 0 0,0 0 0,-1 0 0,1 0 0,-1 0 0,1 0 0,-2 0 0,1 0 0,1 0 0,-1 0 0,1 0 0,-1 0 0,0 0 0,0 0 0,0 0 0,0 0 0,0 0 0,1 0 0,-2 0 0,1 0 0,0 0 0,0 0 0,0 0 0,1 0 0,-2 0 0,1 0 0,-1 0 0,1 0 0,0 0 0,1 0 0,0 0 0,0 0 0,0 0 0,-1 0 0,1 0 0,-1 0 0,-1 0 0,1 0 0,1 0 0,-1 0 0,0 0 0,0 0 0,0 0 0,0 0 0,0 0 0,-1 0 0,0 0 0,0 0 0,0 0 0,1 0 0,-1 0 0,-4-4 0,4 3 0,-7-8 0,2 4 0,1-1 0,-4-3 0,3 3 0,-4-4 0,0 0 0,0 0 0,5 4 0,-4-4 0,4 4 0,-5-5 0,0 0 0,0 0 0,0 0 0,5-1 0,2-6 0,-1 5 0,6-11 0,-6 11 0,7-12 0,-7 12 0,5-5 0,-4 0 0,0 5 0,4-11 0,-9 11 0,9-12 0,-4 12 0,0-12 0,2 12 0,-1-11 0,-2 4 0,5-6 0,-3-1 0,-1 1 0,4 6 0,-10-5 0,9 12 0,-9-11 0,4 4 0,0 0 0,-4-5 0,9 13 0,-9-13 0,10 5 0,-10-6 0,11-1 0,-5 1 0,7-9 0,-6 13 0,4-12 0,-10 15 0,9-8 0,-9 1 0,9-1 0,-9-8 0,9 6 0,-2-15 0,4 16 0,-5-7 0,5-1 0,-6 8 0,2-16 0,2 15 0,-4-6 0,1 8 0,3 1 0,-3-1 0,-1 1 0,4 0 0,-3-21 0,5 15 0,0-15 0,-6 21 0,4 6 0,-10-5 0,10 5 0,-10 1 0,10 1 0,-10 0 0,4-2 0,0 1 0,2-6 0,-1 5 0,6-6 0,-11-1 0,10 8 0,-4-6 0,0 5 0,3 0 0,-9 2 0,4 0 0,0 6 0,-4-6 0,9 6 0,-8-6 0,2 6 0,1-6 0,-3 1 0,2 5 0,-4-4 0,5 5 0,-3 0 0,2-1 0,-4 1 0,5 0 0,-3-7 0,2 5 0,2-12 0,-4 13 0,8-6 0,-8 6 0,3 1 0,-5 0 0,0 0 0,0 0 0,0-1 0,0 1 0,4 0 0,-2-7 0,3 5 0,0-5 0,-4 7 0,9 0 0,-9-7 0,4 6 0,-5-6 0,0 7 0,0 0 0,0 1 0,0-1 0,0-1 0,0 1 0,0-7 0,5 5 0,-4-5 0,4 7 0,-5 0 0,0 0 0,0 0 0,0-1 0,5 1 0,-4 0 0,4 0 0,-5 0 0,0 0 0,0-1 0,0 1 0,0 0 0,0 0 0,0 0 0,0 0 0,0 0 0,0 1 0,0-1 0,0 1 0,0 1 0,-4 4 0,-2 0 0,-14 5 0,7 0 0,-15 0 0,15 0 0,-11 0 0,11-5 0,-5 4 0,7-4 0,-7 5 0,5 0 0,-5 0 0,7 0 0,-1 0 0,1 0 0,0 0 0,0 0 0,-5 0 0,3 0 0,-2 0 0,4 0 0,0 0 0,0 0 0,0 0 0,-1 0 0,1 0 0,0 0 0,0 0 0,0 0 0,-1 0 0,1 0 0,0 5 0,0-4 0,0 9 0,1-9 0,-2 4 0,-6 1 0,6-4 0,-6 3 0,0-5 0,-2 0 0,-15 7 0,6-5 0,-15 5 0,7-1 0,-20-4 0,8 5 0,-8 0 0,20-6 0,2 12 0,8-12 0,-18 13 0,4-12 0,-15 6 0,10-1 0,8-6 0,3 12 0,8-12 0,8 5 0,1-6 0,0 6 0,-11-5 0,1 5 0,-7-6 0,8 0 0,7 5 0,-4-4 0,11 4 0,-12-5 0,-3 0 0,6 0 0,-12 0 0,15 0 0,-8 0 0,7 0 0,2 0 0,1 0 0,-3 0 0,-7 0 0,1 0 0,6 0 0,2 0 0,2 0 0,4 0 0,-4 0 0,5 0 0,-7 0 0,6 0 0,-6 0 0,6 0 0,1 0 0,0 0 0,0 0 0,0-4 0,0 3 0,0-4 0,0 0 0,1 4 0,-1-9 0,1 5 0,5-5 0,0 0 0,5 0 0,0 0 0,0 0 0,0-1 0,0 1 0,0-1 0,0 0 0,0 1 0,5-1 0,1 5 0,5-4 0,0 9 0,0-9 0,0 8 0,0-7 0,0 7 0,7-9 0,-5 10 0,5-5 0,0 0 0,-6 5 0,6-5 0,0 0 0,-5 4 0,4-3 0,-6 5 0,7-6 0,-5 4 0,5-4 0,-7 6 0,0 0 0,0 0 0,0 0 0,0-5 0,0 4 0,0-4 0,0 5 0,0 0 0,0 0 0,0 0 0,7 0 0,-5 0 0,4 0 0,-6 0 0,7 0 0,2 0 0,-1 0 0,6 0 0,-6-6 0,8 5 0,-1-5 0,9-1 0,-6 5 0,6-10 0,-9 4 0,0 1 0,0-5 0,1 11 0,-8-5 0,6 0 0,-12 4 0,4-8 0,1 8 0,0-8 0,1 9 0,-3-4 0,-5 5 0,0 0 0,0-5 0,0 4 0,0-4 0,7 5 0,-6 0 0,13 0 0,-5 0 0,6 0 0,-7 0 0,6 0 0,-5 0 0,6 0 0,-7 0 0,6 0 0,-12 0 0,4 0 0,-5 0 0,-1 0 0,0 0 0,0 0 0,6 0 0,-4 0 0,5 0 0,5 0 0,-3 0 0,5 0 0,-7 0 0,-7 0 0,6 0 0,-4 0 0,5 0 0,0 0 0,-5 0 0,4 0 0,-6 0 0,0 0 0,0 0 0,0 0 0,0 0 0,0 0 0,1 5 0,-1-4 0,0 4 0,0-5 0,0 0 0,0 5 0,0-4 0,0 4 0,0-5 0,-1 0 0,1 5 0,-1-4 0,-1 3 0,1 0 0,0-2 0,1 7 0,-1-4 0,1 1 0,-1 4 0,1-9 0,0 9 0,0-9 0,-5 9 0,4-9 0,-4 9 0,5-9 0,-5 9 0,-1-4 0,0 0 0,1 4 0,1-4 0,2 0 0,-7 4 0,7-4 0,-3 5 0,4-1 0,-4 0 0,-2 0 0,1-5 0,-4 4 0,9-8 0,-9 9 0,4-5 0,0 6 0,-4-6 0,3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6:0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956 278 24575,'-10'-12'0,"-2"9"0,6-14 0,-5 16 0,5-9 0,-4 4 0,-2-10 0,0 8 0,-4-7 0,5 14 0,0-9 0,-1 4 0,2-5 0,-1 5 0,0-3 0,0 3 0,1-5 0,-1 6 0,5-5 0,-4 9 0,5-8 0,-6 3 0,1 1 0,1 0 0,3 0 0,-3 4 0,3-4 0,-4 1 0,-1 3 0,1-4 0,-1 0 0,1 4 0,-1-4 0,1 0 0,0 4 0,-1-4 0,6 0 0,-5 3 0,4-3 0,-5 5 0,0-4 0,0 2 0,0-3 0,0 0 0,0 4 0,0-4 0,0 5 0,-1 0 0,1-5 0,0 4 0,0-4 0,0 5 0,0 0 0,0 0 0,0 0 0,0 0 0,1 0 0,-1 0 0,1 0 0,-2 0 0,1 0 0,0 0 0,0 0 0,0 0 0,0 0 0,-1 0 0,1 0 0,0 0 0,0 0 0,0 0 0,1 0 0,-1 0 0,0 0 0,1 0 0,-1 0 0,0 0 0,1 0 0,-1 0 0,1 0 0,-1 0 0,1 0 0,-1 0 0,0 0 0,0 0 0,0 0 0,0 0 0,1 0 0,-1 0 0,6 5 0,-5-4 0,9 9 0,-8-5 0,8 6 0,-4-2 0,0-3 0,4 2 0,-4-2 0,5 3 0,0 1 0,0 0 0,0 0 0,0 0 0,0 0 0,0 0 0,0 0 0,0 1 0,0-1 0,0 1 0,0-1 0,0 0 0,0 0 0,0-9 0,0 3 0,0-8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6:3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0 329 24575,'0'25'0,"0"8"0,0 13 0,0 3 0,0-3 0,0 0 0,0-8 0,0 5 0,0-14 0,0 15 0,0-16 0,0 7 0,0 0 0,0-6 0,6 6 0,-4-9 0,4 9 0,-6-6 0,0 6 0,0-9 0,5 0 0,-3 1 0,4-1 0,-6 0 0,0 0 0,0 1 0,0-1 0,0 12 0,0-9 0,0 9 0,5-11 0,-3-1 0,4 0 0,-6 0 0,0 1 0,0-1 0,0 0 0,0-6 0,0 4 0,0-4 0,5 6 0,-3 1 0,4-1 0,-6 0 0,0 0 0,6 1 0,-5-1 0,5-6 0,-6 13 0,5-18 0,-4 18 0,4-13 0,0-1 0,-4 6 0,4-6 0,0 1 0,-4 4 0,4-11 0,-5 12 0,6-6 0,-5 1 0,11 4 0,-11-11 0,5 12 0,-1-13 0,-4 13 0,4-12 0,1 11 0,-5-11 0,11 12 0,-11-6 0,10 1 0,-10 4 0,9 1 0,-9-5 0,4 10 0,0-17 0,-4 5 0,4-7 0,0 0 0,-4 6 0,4-4 0,0 5 0,-4-7 0,4 7 0,0-6 0,-4 6 0,4-7 0,-5 0 0,5 0 0,-4 0 0,4 0 0,-5 0 0,0 0 0,5 0 0,-4 0 0,4 1 0,-5-1 0,0 0 0,0 0 0,5 0 0,-4 0 0,4-1 0,-5 1 0,0 0 0,0 0 0,5-5 0,-3 4 0,2-4 0,-4 4 0,0 1 0,0 0 0,0 0 0,0 0 0,5-1 0,-4 1 0,3 0 0,-4-1 0,0 1 0,0 0 0,0 0 0,5 0 0,-4-1 0,4 1 0,-5 0 0,0 0 0,5 0 0,-4-1 0,4 1 0,-5-1 0,0 0 0,0-1 0,5-3 0,-3 3 0,2-3 0,-4 4 0,4-1 0,-3 0 0,7-4 0,-2-1 0,3-4 0,0 0 0,1 0 0,-1 0 0,1 0 0,0 0 0,0 0 0,0 0 0,1 0 0,0 0 0,-1 0 0,1 0 0,0 0 0,0 0 0,0 0 0,0 0 0,0 0 0,0 0 0,0 0 0,0 0 0,0 0 0,0 0 0,0 0 0,0 0 0,0 0 0,0 0 0,0 0 0,0 0 0,0 0 0,0 0 0,0 0 0,0 0 0,0 0 0,0 0 0,0 0 0,0 0 0,0 0 0,0 0 0,1 0 0,-1 0 0,0 0 0,0 0 0,0 0 0,0 0 0,-1 0 0,1 0 0,-1 0 0,1 0 0,-2 0 0,1 0 0,1 0 0,-1 0 0,1 0 0,-1 0 0,0 0 0,0 0 0,0 0 0,0 0 0,0 0 0,1 0 0,-2 0 0,1 0 0,0 0 0,0 0 0,0 0 0,1 0 0,-2 0 0,1 0 0,-1 0 0,1 0 0,0 0 0,1 0 0,0 0 0,0 0 0,0 0 0,-1 0 0,1 0 0,-1 0 0,-1 0 0,1 0 0,1 0 0,-1 0 0,0 0 0,0 0 0,0 0 0,0 0 0,0 0 0,-1 0 0,0 0 0,0 0 0,0 0 0,1 0 0,-1 0 0,-4-4 0,4 3 0,-7-8 0,2 4 0,1-1 0,-4-3 0,3 3 0,-4-4 0,0 0 0,0 0 0,5 4 0,-4-4 0,4 4 0,-5-5 0,0 0 0,0 0 0,0 0 0,5-1 0,2-6 0,-1 5 0,6-11 0,-6 11 0,7-12 0,-7 12 0,5-5 0,-4 0 0,0 5 0,4-11 0,-9 11 0,9-12 0,-4 12 0,0-12 0,2 12 0,-1-11 0,-2 4 0,5-6 0,-3-1 0,-1 1 0,4 6 0,-10-5 0,9 12 0,-9-11 0,4 4 0,0 0 0,-4-5 0,9 13 0,-9-13 0,10 5 0,-10-6 0,11-1 0,-5 1 0,7-9 0,-6 13 0,4-12 0,-10 15 0,9-8 0,-9 1 0,9-1 0,-9-8 0,9 6 0,-2-15 0,4 16 0,-5-7 0,5-1 0,-6 8 0,2-16 0,2 15 0,-4-6 0,1 8 0,3 1 0,-3-1 0,-1 1 0,4 0 0,-3-21 0,5 15 0,0-15 0,-6 21 0,4 6 0,-10-5 0,10 5 0,-10 1 0,10 1 0,-10 0 0,4-2 0,0 1 0,2-6 0,-1 5 0,6-6 0,-11-1 0,10 8 0,-4-6 0,0 5 0,3 0 0,-9 2 0,4 0 0,0 6 0,-4-6 0,9 6 0,-8-6 0,2 6 0,1-6 0,-3 1 0,2 5 0,-4-4 0,5 5 0,-3 0 0,2-1 0,-4 1 0,5 0 0,-3-7 0,2 5 0,2-12 0,-4 13 0,8-6 0,-8 6 0,3 1 0,-5 0 0,0 0 0,0 0 0,0-1 0,0 1 0,4 0 0,-2-7 0,3 5 0,0-5 0,-4 7 0,9 0 0,-9-7 0,4 6 0,-5-6 0,0 7 0,0 0 0,0 1 0,0-1 0,0-1 0,0 1 0,0-7 0,5 5 0,-4-5 0,4 7 0,-5 0 0,0 0 0,0 0 0,0-1 0,5 1 0,-4 0 0,4 0 0,-5 0 0,0 0 0,0-1 0,0 1 0,0 0 0,0 0 0,0 0 0,0 0 0,0 0 0,0 1 0,0-1 0,0 1 0,0 1 0,-4 4 0,-2 0 0,-14 5 0,7 0 0,-15 0 0,15 0 0,-11 0 0,11-5 0,-5 4 0,7-4 0,-7 5 0,5 0 0,-5 0 0,7 0 0,-1 0 0,1 0 0,0 0 0,0 0 0,-5 0 0,3 0 0,-2 0 0,4 0 0,0 0 0,0 0 0,0 0 0,-1 0 0,1 0 0,0 0 0,0 0 0,0 0 0,-1 0 0,1 0 0,0 5 0,0-4 0,0 9 0,1-9 0,-2 4 0,-6 1 0,6-4 0,-6 3 0,0-5 0,-2 0 0,-15 7 0,6-5 0,-15 5 0,7-1 0,-20-4 0,8 5 0,-8 0 0,20-6 0,2 12 0,8-12 0,-18 13 0,4-12 0,-15 6 0,10-1 0,8-6 0,3 12 0,8-12 0,8 5 0,1-6 0,0 6 0,-11-5 0,1 5 0,-7-6 0,8 0 0,7 5 0,-4-4 0,11 4 0,-12-5 0,-3 0 0,6 0 0,-12 0 0,15 0 0,-8 0 0,7 0 0,2 0 0,1 0 0,-3 0 0,-7 0 0,1 0 0,6 0 0,2 0 0,2 0 0,4 0 0,-4 0 0,5 0 0,-7 0 0,6 0 0,-6 0 0,6 0 0,1 0 0,0 0 0,0 0 0,0-4 0,0 3 0,0-4 0,0 0 0,1 4 0,-1-9 0,1 5 0,5-5 0,0 0 0,5 0 0,0 0 0,0 0 0,0-1 0,0 1 0,0-1 0,0 0 0,0 1 0,5-1 0,1 5 0,5-4 0,0 9 0,0-9 0,0 8 0,0-7 0,0 7 0,7-9 0,-5 10 0,5-5 0,0 0 0,-6 5 0,6-5 0,0 0 0,-5 4 0,4-3 0,-6 5 0,7-6 0,-5 4 0,5-4 0,-7 6 0,0 0 0,0 0 0,0 0 0,0-5 0,0 4 0,0-4 0,0 5 0,0 0 0,0 0 0,0 0 0,7 0 0,-5 0 0,4 0 0,-6 0 0,7 0 0,2 0 0,-1 0 0,6 0 0,-6-6 0,8 5 0,-1-5 0,9-1 0,-6 5 0,6-10 0,-9 4 0,0 1 0,0-5 0,1 11 0,-8-5 0,6 0 0,-12 4 0,4-8 0,1 8 0,0-8 0,1 9 0,-3-4 0,-5 5 0,0 0 0,0-5 0,0 4 0,0-4 0,7 5 0,-6 0 0,13 0 0,-5 0 0,6 0 0,-7 0 0,6 0 0,-5 0 0,6 0 0,-7 0 0,6 0 0,-12 0 0,4 0 0,-5 0 0,-1 0 0,0 0 0,0 0 0,6 0 0,-4 0 0,5 0 0,5 0 0,-3 0 0,5 0 0,-7 0 0,-7 0 0,6 0 0,-4 0 0,5 0 0,0 0 0,-5 0 0,4 0 0,-6 0 0,0 0 0,0 0 0,0 0 0,0 0 0,0 0 0,1 5 0,-1-4 0,0 4 0,0-5 0,0 0 0,0 5 0,0-4 0,0 4 0,0-5 0,-1 0 0,1 5 0,-1-4 0,-1 3 0,1 0 0,0-2 0,1 7 0,-1-4 0,1 1 0,-1 4 0,1-9 0,0 9 0,0-9 0,-5 9 0,4-9 0,-4 9 0,5-9 0,-5 9 0,-1-4 0,0 0 0,1 4 0,1-4 0,2 0 0,-7 4 0,7-4 0,-3 5 0,4-1 0,-4 0 0,-2 0 0,1-5 0,-4 4 0,9-8 0,-9 9 0,4-5 0,0 6 0,-4-6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2:39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0 24575,'-11'4'0,"-7"4"0,9 0 0,-7 3 0,9-3 0,-1-1 0,-11 8 0,9-6 0,-9 6 0,12-8 0,-1 1 0,-4 0 0,3-1 0,-3 1 0,5 0 0,-1-1 0,0 1 0,1-1 0,-1 0 0,1 1 0,3-1 0,-3 1 0,3-1 0,0 1 0,0-1 0,1 0 0,2 1 0,-2-1 0,3 0 0,0 1 0,0-2 0,0 2 0,0-2 0,0 1 0,0 0 0,0 0 0,0 0 0,0 1 0,0-1 0,0 0 0,0 0 0,0-1 0,3-2 0,-2 2 0,5-2 0,-5 3 0,5-3 0,-5 2 0,6-5 0,-7 6 0,7-4 0,-7 4 0,6-3 0,-2 2 0,3-5 0,-3 5 0,2-2 0,-2 0 0,3 2 0,-3-2 0,2-1 0,-2 4 0,0-3 0,3 0 0,-6 3 0,5-6 0,-2 5 0,1-2 0,1 1 0,-2 1 0,0-2 0,3 0 0,-3 3 0,0-3 0,3 4 0,-3-1 0,3 0 0,0 0 0,-3 1 0,3-1 0,-3 0 0,3 0 0,-3 0 0,2 1 0,-1-1 0,2 0 0,-3 1 0,2-4 0,-5 2 0,5-2 0,-1 0 0,-1 3 0,2-3 0,-2 3 0,0 1 0,2-5 0,-5 4 0,6-3 0,-6 3 0,5-3 0,-5 3 0,5-4 0,-5 4 0,5-3 0,-5 2 0,2-2 0,0 0 0,-2 2 0,2-2 0,-3 3 0,0-1 0,0 1 0,0-1 0,0 1 0,0-1 0,0 1 0,0 0 0,0-1 0,0 1 0,0-1 0,0 1 0,0-1 0,0 1 0,-3-4 0,2 3 0,-2-2 0,0 0 0,2 2 0,-5-5 0,5 5 0,-2-2 0,0 0 0,2 2 0,-6-5 0,6 5 0,-5-5 0,5 5 0,-6-2 0,4 3 0,-4 0 0,0-1 0,0 1 0,0 0 0,3 0 0,-2-3 0,2 2 0,-3-2 0,0-1 0,3 4 0,-2-7 0,5 7 0,-6-6 0,3 5 0,-3-5 0,0 5 0,0-5 0,3 6 0,-2-7 0,2 7 0,-3-4 0,0 1 0,3 2 0,-2-2 0,2 3 0,1 0 0,-4-3 0,6 2 0,-5-5 0,5 5 0,-6-2 0,6 4 0,-5-1 0,2 0 0,0 0 0,-3 0 0,6 0 0,-5 1 0,2-1 0,-1 0 0,-1-3 0,5 3 0,-2-3 0,-1 0 0,3 3 0,-5-3 0,5 3 0,-3 0 0,1-3 0,2 3 0,-2-4 0,0 1 0,2 3 0,-3-3 0,4 3 0,0 0 0,0-1 0,0 1 0,0 0 0,0-1 0,0 0 0,0 0 0,3-2 0,-2 2 0,5-6 0,-5 6 0,5-5 0,-2 5 0,3-2 0,-1 2 0,-2 1 0,2-4 0,-2 3 0,3-5 0,-4 5 0,3-5 0,-5 5 0,6-5 0,-6 5 0,5-5 0,-2 5 0,2-5 0,-2 5 0,2-5 0,-5 5 0,6-5 0,-6 5 0,5-5 0,-2 5 0,3-2 0,0 3 0,-1-1 0,-2 1 0,2-3 0,-5 2 0,6-5 0,-6 6 0,5-3 0,-2 3 0,3 0 0,0-1 0,-4 1 0,4 0 0,-3-3 0,0 3 0,3-3 0,-7 3 0,7 1 0,-3-1 0,4 0 0,-4 1 0,2-1 0,-2 1 0,4-4 0,-4 2 0,3-1 0,-7 2 0,7 0 0,-6 1 0,5-4 0,-5 3 0,6-3 0,-6 3 0,5-3 0,-5 3 0,6-3 0,-6 3 0,5 0 0,-2 1 0,0-1 0,-1 0 0,0 1 0,1-1 0,0 0 0,-1 0 0,-3 0 0,3-3 0,-2 3 0,2-3 0,-3 3 0,0 0 0,0 0 0,0 0 0,0 0 0,0 0 0,0 0 0,0 0 0,0 0 0,0 0 0,0 0 0,0 0 0,0 0 0,0-1 0,0 1 0,0-1 0,0 1 0,0-1 0,0 1 0,-3-4 0,3 3 0,-7-5 0,7 5 0,-7-6 0,6 6 0,-5-5 0,3 5 0,-4-2 0,0-1 0,4 3 0,-3-5 0,5 6 0,-5-7 0,2 6 0,-3-5 0,3 5 0,-2-5 0,6 5 0,-6-5 0,5 5 0,-5-5 0,2 5 0,-3-5 0,0 5 0,1-6 0,2 6 0,-2-5 0,5 6 0,-5-7 0,2 6 0,-3-2 0,0 2 0,1-2 0,2 2 0,-2-5 0,5 5 0,-6-5 0,3 2 0,0 0 0,-2-2 0,5 5 0,-6-5 0,7 5 0,-7-5 0,6 5 0,-6-5 0,6 5 0,-5-2 0,5 2 0,-5 1 0,6 0 0,-3 0 0,3-1 0,0 1 0,-4-3 0,3 3 0,-2-4 0,3 5 0,0-1 0,0 0 0,0 0 0,0 0 0,0-1 0,0 1 0,0 0 0,0-1 0,0 1 0,0-1 0,0 1 0,3-1 0,0-2 0,4 2 0,0-5 0,-4 5 0,4-5 0,-4 2 0,1 0 0,2-2 0,-2 2 0,3-3 0,-4 4 0,3-3 0,-2 2 0,3-3 0,0 3 0,-1-3 0,1 6 0,0-5 0,-1 2 0,-2 0 0,2-2 0,-5 6 0,5-6 0,-2 5 0,3-2 0,-1-1 0,-2 4 0,2-7 0,-5 7 0,6-3 0,-4 3 0,4-1 0,-3 1 0,2 0 0,-2 0 0,0 0 0,1-3 0,-4 2 0,2-2 0,0 3 0,1 0 0,0 0 0,-1 0 0,0-4 0,-2 4 0,5-3 0,-5 3 0,2 0 0,-3-1 0,3-2 0,-2 2 0,2-2 0,-3 2 0,0 1 0,0-1 0,0 1 0,0 0 0,0-1 0,0 1 0,0-1 0,0 1 0,0 0 0,0-1 0,0 1 0,0 0 0,0 0 0,0 0 0,0 0 0,0 0 0,0-1 0,0 1 0,0 0 0,0-1 0,0 1 0,0 0 0,-3-4 0,2 4 0,-5-4 0,2 5 0,-3-2 0,3 1 0,-2-3 0,5 2 0,-6-5 0,6 5 0,-5-5 0,5 5 0,-6-5 0,6 5 0,-5-5 0,5 6 0,-6-7 0,3 3 0,0 1 0,-2-4 0,5 7 0,-5-6 0,2 5 0,-3-5 0,3 5 0,-2-5 0,6 5 0,-7-5 0,7 6 0,-6-6 0,5 5 0,-2-2 0,0 0 0,2 2 0,-6-2 0,7 3 0,-7-3 0,6 2 0,-2-2 0,0 0 0,2 2 0,-2-2 0,-1 0 0,3 2 0,-5-2 0,5 3 0,-4-3 0,4-4 0,-9-1 0,9-8 0,-9 5 0,9-6 0,-5 6 0,5-2 0,-5 6 0,5-7 0,-6 6 0,6-5 0,-5 2 0,2-4 0,-3 1 0,3 0 0,-3 3 0,7-2 0,-7 5 0,6-6 0,-6 7 0,4-6 0,-5 5 0,5-6 0,-4 7 0,3-4 0,-3 1 0,0 3 0,0-4 0,0 4 0,0-3 0,1 3 0,-1-3 0,3 5 0,11 2 0,-2-1 0,9 0 0,-7 1 0,0-3 0,1 5 0,-2-5 0,1 5 0,0-5 0,0 5 0,-1-5 0,1 2 0,-3 0 0,3-2 0,-6 5 0,5-5 0,-2 2 0,0 0 0,2-2 0,-5 5 0,5-5 0,-6 6 0,7-6 0,-6 5 0,5-5 0,-5 5 0,6-6 0,-7 7 0,7-6 0,-6 5 0,5-2 0,-5 3 0,5-3 0,-2 2 0,0-2 0,2 2 0,-5 1 0,5-3 0,-5 2 0,5-5 0,-5 6 0,5-6 0,-5 5 0,5-2 0,-2 0 0,-1 2 0,3-5 0,-5 6 0,5-4 0,-2 1 0,-1 3 0,3-6 0,-5 5 0,5-5 0,-6 4 0,6-4 0,-5 5 0,5-5 0,-5 5 0,5-6 0,-5 6 0,5-5 0,-3 1 0,3-2 0,1 0 0,-1 0 0,1 0 0,-1 0 0,-2-3 0,2-1 0,-2-4 0,0 1 0,3 3 0,-3-3 0,0 3 0,3-4 0,-3 1 0,3 3 0,-3-2 0,2 1 0,-2-2 0,0 0 0,2 3 0,-1-3 0,-1 3 0,2 0 0,-5-3 0,6 6 0,-6-5 0,5 5 0,-5-6 0,5 3 0,-2 0 0,0-2 0,2 5 0,-2-6 0,3 7 0,-3-7 0,2 7 0,-5-7 0,5 6 0,-2-2 0,3 0 0,0 3 0,0-6 0,0 5 0,-1-2 0,-2-1 0,2 4 0,-3-4 0,-2 4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6:3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956 278 24575,'-10'-12'0,"-2"9"0,6-14 0,-5 16 0,5-9 0,-4 4 0,-2-10 0,0 8 0,-4-7 0,5 14 0,0-9 0,-1 4 0,2-5 0,-1 5 0,0-3 0,0 3 0,1-5 0,-1 6 0,5-5 0,-4 9 0,5-8 0,-6 3 0,1 1 0,1 0 0,3 0 0,-3 4 0,3-4 0,-4 1 0,-1 3 0,1-4 0,-1 0 0,1 4 0,-1-4 0,1 0 0,0 4 0,-1-4 0,6 0 0,-5 3 0,4-3 0,-5 5 0,0-4 0,0 2 0,0-3 0,0 0 0,0 4 0,0-4 0,0 5 0,-1 0 0,1-5 0,0 4 0,0-4 0,0 5 0,0 0 0,0 0 0,0 0 0,0 0 0,1 0 0,-1 0 0,1 0 0,-2 0 0,1 0 0,0 0 0,0 0 0,0 0 0,0 0 0,-1 0 0,1 0 0,0 0 0,0 0 0,0 0 0,1 0 0,-1 0 0,0 0 0,1 0 0,-1 0 0,0 0 0,1 0 0,-1 0 0,1 0 0,-1 0 0,1 0 0,-1 0 0,0 0 0,0 0 0,0 0 0,0 0 0,1 0 0,-1 0 0,6 5 0,-5-4 0,9 9 0,-8-5 0,8 6 0,-4-2 0,0-3 0,4 2 0,-4-2 0,5 3 0,0 1 0,0 0 0,0 0 0,0 0 0,0 0 0,0 0 0,0 0 0,0 1 0,0-1 0,0 1 0,0-1 0,0 0 0,0 0 0,0-9 0,0 3 0,0-8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1T21:47:26.25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 82,'0'44,"0"-7,0-26,0 0,0 10,0 9,0-5,0 3,0-17,0 0,0 10,0-8,0 8,0-5,0-4,0 9,0-9,0 4,0 4,0-8,5 8,-4-5,4-2,-5 7,0-7,5 6,-4-2,3-1,1-1,-4 1,9-4,-9 9,9-9,-9 11,9-10,-9 11,9-11,-9 5,10 0,-10-6,5 13,-1-12,-4 5,10 4,-9-8,8 9,-9-12,4 5,0 1,-4 0,4-1,-5-2,5 2,-3 0,2 4,-4-9,0 10,0-4,0-1,0 5,0-9,0 8,5-3,-3 0,2-1,-4 0,0-4,0 9,0-9,0 11,0-10,5 4,-3-1,2-3,-4 7,0-7,5 2,-3 1,2-3,1 14,-3-13,3 9,-1-12,-2 12,3-9,-1 8,-2-11,3 12,-5-9,0 9,4-7,-2-4,3 9,-5-9,0 4,0 0,0-4,4 9,-2-9,3 4,-5 0,0 1,4-1,-3 0,4-1,-5 1,4 1,-2-1,3 0,-5-4,4 9,-2-9,3 4,-1 0,-2-4,3 8,-5-8,5 4,-4 0,8-5,-8-49,3 19,-4-44,0 28,0-55,0 31,0 5,0 0,0 5,0-8,0 11,0 9,0-7,0 15,0-15,0 16,0-8,0 10,0 6,0-4,0 4,0 0,0-5,0 13,0-6,0 1,0 5,0-9,0 8,0-3,0-2,0 5,6-11,-4 11,3-12,0 12,-4-5,4 0,-5 6,0-11,0 11,0-4,0-2,0 5,0-12,0 12,0-11,0 4,0 0,0 2,0 7,0-7,0 5,0-5,0 2,0-3,0 1,0-7,0 13,0-13,0 5,0-6,0 6,0-5,0 12,0-11,0 11,0-5,0-5,0 9,0-9,5 7,-4 3,4-8,-5 9,0-9,0 5,0 0,22 6,-13 6,18 4,-13 0,-3 0,8 0,-3 0,1 0,3 0,-8 0,8 0,-8 0,11 0,-4 0,8 0,-1 0,0 0,1 0,-1 0,0 0,1 0,-8 0,-1 0,-2 0,-4 0,8 0,-4 0,0 0,11 0,-7 0,5 0,4 0,-15 0,14 0,-16 0,3 0,6 0,-9 0,8 0,-4 0,-3 0,7 0,-7 0,3 0,-1 0,1 0,0 0,8 0,-11 0,7-5,-4 4,-5-3,9 4,-4-4,1 3,8-9,-12 9,3-9,-3 1,-6-3,20-3,-9 9,5-4,-7 8,-5-3,-18 38,3-24,-16 29,14-32,-4 0,-6 4,2-4,-6 0,4 4,4-9,-8 9,8-9,-4 9,1-5,3 1,-9-1,9 0,-4-4,0 9,3-9,-8 9,9-9,-11 4,10-5,-5 0,2 5,3-4,-10 4,10-5,-5 0,0 0,-10 7,-20 2,8 6,-15 1,18-2,0 0,-7 1,-17 2,18-3,-24 3,38-3,-6 0,8-7,8 4,1-10,6 4,-3-1,-6 6,-3-3,-13 8,3-2,-2 2,11 2,7-10,7-2,54 0,-31-4,51 4,-44-5,8 0,15-5,-11 4,12-4,-24 5,15 0,-20 0,20 0,-6 0,1 0,6 0,-9 0,0 6,0 1,1 0,-1 5,0-11,-6 10,5-10,-13 9,13-9,-6 4,1 0,4-4,-11 4,5 0,0-4,-5 4,9-5,-10 5,4-4,0 4,-3-5,7 5,-8-4,3 9,0-9,-3 8,8-3,-13 8,-39 4,17-7,-38 5,28-9,-3 0,4-2,6 0,0-4,5 9,-5-9,-5 9,9-4,-9 0,5-1,5 0,-12-4,12 4,-5-5,0 0,5 0,-11 0,11 0,-12 0,12 0,-12 6,-26 4,16-2,-43 8,47-8,-23 8,25-3,-6-4,8 2,8-9,-6 9,12-9,-4 4,56 3,-20-7,40 7,-33-9,0 0,-6 0,4 0,-11 0,12 0,-12 0,11 0,-4 0,-1 0,6 6,-13 0,13 7,-12-2,11 2,-4-1,-1 0,6 1,-5-1,6 1,0 1,-6-2,4 1,-11-7,12 6,-13-11,6 10,-2-5,-4 0,9 4,-9-9,4 4,0 0,-4 1,9 0,-9 3,3-8,0 13,-4-7,4 8,-10-2,0 3,-5 3,0-4,-10 0,-7-10,-1 5,-3-9,3 4,5 0,-5-4,2 9,3-9,-8 9,2-3,1-1,0 0,7-1,-7 2,5-1,-5 5,0-4,5 4,-11 2,4-1,-7 1,-8 1,7 6,-16-4,6 11,1-11,-7 6,7-8,-1 1,3-1,8-7,1-1,0-6,-1 0,7 0,2 0,7 0,-5 5,0-4,56 13,-24-12,44 7,-36-9,5 0,-7 0,6 5,-17-4,0 4,10 5,-8-8,8 13,-10-14,0 9,5-4,-4 5,4 0,-5 0,0-1,-1 1,1 0,0 0,0 5,0-4,-5 3,8-5,-11 6,11-4,-12 8,7-7,-7 1,2 5,-4-7,-9 7,-3-9,-5-4,1-2,-1-4,5 0,-9 0,9 0,-5 0,-6 0,9 0,-4 5,3-3,3 7,-5-7,0 7,-1-7,6 7,-13-1,5 4,1 0,-6 1,12-2,-5 1,7-1,0-5,-5 4,4-4,-3 4,53-4,-27-2,38-4,-38 0,0 0,10 0,-7 0,6 0,-4 0,-3 0,7 0,-7 0,3 0,-1 0,2 0,-1 0,4 0,-8 0,8 0,-4 0,1 0,2 0,-8 0,9 0,-5 0,1 0,2-5,-7 4,8-9,-7 5,2-2,0-2,2 8,0-4,3 0,-8 4,4-14,-1 8,-7-9,6 6,-7-6,0 4,3-3,-3-1,5 9,-1-13,1 13,0-9,0 4,1-6,-5 6,3-6,-3 6,4 1,5-5,-9 4,8-4,-9 4,0-4,9 4,-13-11,13 10,-9-5,0 7,5-7,-5 5,1-5,3 7,-9-5,9 3,-4-8,0 9,-1-11,1 3,0 0,1-4,3 11,-3-12,-1 12,6-12,-11 12,5-5,-1 2,-4 4,4-9,-5 8,5-3,1 0,0-3,4 1,-9 0,4 7,0-5,-4-2,4 1,-5 1,5 0,-3-2,2 0,2-7,-4 5,3-6,1-1,-4 1,4-1,-6 8,0-6,0 12,0-5,0 0,0 5,0-12,0 13,0-13,0 12,0-5,0 0,0 5,0-5,0 0,0 5,0-5,0-5,0 9,0-9,0 5,0 6,0-6,0 0,0 5,0-5,0 2,0 3,0-8,0 2,0 1,0 0,0 2,0 5,0-10,0 9,0-9,0 9,0-9,0 9,0-8,0 4,0 0,0-4,0 3,-5-7,-2 6,1 0,-4 7,4-4,0 2,-4-2,9 0,-8 4,3-8,0 8,1-9,1 9,-2-5,-12 11,5 0,-6 5,-6 0,10 0,-11 0,15 0,-5 0,-1 0,0 0,1 0,0 0,-1 0,1 0,0 0,1 0,-2 0,1 0,-4 0,8 0,-8 0,4 0,-1 0,-2 0,6 0,-7 0,7 0,-3 0,0 0,4-5,-9 4,8-4,-3 5,1 0,-1 0,-1 0,-3 0,7 0,-7 0,7 0,-3 0,0 0,-3 0,1 0,0 0,2 0,5 0,-9 9,8-6,-3 15,5-12,0 9,0 0,-1-8,0 11,-3-16,3 15,-4-3,-3 8,-2 5,-27 13,15-11,-8 4,15-8,13-12,-6 4,11-6,-3 1,0-1,-2 0,-3 0,4 0,0 0,0-1,4 5,-6-5,11 12,-6-11,8 23,-12 8,4-2,-19 16,17-28,-9 7,12-9,-1-6,-3-2,10-7,-4 5,5-1,0 1,0 8,0-12,0 15,0-14,0 12,0-6,0 8,0-1,6 0,-5-6,5 4,-6-4,5-1,-4 6,4-12,1 11,-4-11,9 12,-9-6,9 12,-9-3,9 3,-9-5,4-6,-2-2,-2 0,3-6,-1 6,3-2,4-4,-5 4,4-5,-3 12,-1-9,5 9,-5-12,0 6,4-4,-4 5,6 5,-1-9,-4 8,3-11,-4 0,5 5,-5-3,4 2,-4-4,5 5,-5-3,4 3,-4-1,0-2,4 3,-4 0,0-4,4 8,-5-3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7:36.8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1 281 24575,'10'5'0,"0"3"0,11 8 0,-1-1 0,2 6 0,3-8 0,-12-7 0,9 10 0,-9-9 0,3 4 0,-5-1 0,0-9 0,0 9 0,0-9 0,0 4 0,5 0 0,-4 1 0,4 0 0,-5 4 0,0-9 0,0 9 0,0-9 0,0 4 0,0 0 0,0-4 0,0 9 0,0-9 0,0 9 0,0-4 0,0 0 0,0 4 0,0-9 0,0 9 0,0-9 0,0 4 0,0 0 0,0-4 0,0 4 0,0 0 0,12-4 0,-9 9 0,9-9 0,-12 4 0,0-5 0,7 6 0,-6-4 0,6 3 0,-7-5 0,7 0 0,-5 0 0,4 0 0,-6 0 0,7 6 0,-5-4 0,5 3 0,0-5 0,-6 0 0,6 0 0,0 0 0,-5 0 0,5 0 0,-1 0 0,-4 0 0,12 0 0,-13 0 0,6 0 0,0 0 0,-5 0 0,11 0 0,-11 0 0,12 0 0,-13 0 0,13 0 0,-12 0 0,11 0 0,-11 0 0,5 0 0,0 0 0,-6 0 0,6 0 0,0 0 0,-5 0 0,5 0 0,-7 0 0,0 0 0,0 0 0,0 0 0,0 0 0,0 0 0,0 0 0,0 0 0,0 0 0,0-5 0,0 4 0,0-4 0,0 5 0,0-5 0,0 4 0,0-4 0,0 0 0,0 4 0,0-4 0,0 0 0,0 4 0,0-4 0,-5 0 0,9 3 0,-8-7 0,9 7 0,-10-8 0,3 9 0,-8-8 0,9 8 0,-9-8 0,9 8 0,-4-9 0,0 4 0,4 0 0,-4-4 0,0 4 0,4-5 0,-4-1 0,0 1 0,4 0 0,-4 0 0,0 0 0,4-1 0,-4 1 0,5 0 0,-4 0 0,2 0 0,-7 0 0,7 4 0,-7-3 0,2 5 0,1-1 0,-3-4 0,2 4 0,-4-4 0,0 0 0,0 1 0,-4 3 0,3-3 0,-9 8 0,4-4 0,-5 0 0,0 3 0,0-2 0,-1 4 0,2 0 0,-1 0 0,0 0 0,0-5 0,0 3 0,0-3 0,0 5 0,0 0 0,0 0 0,0 0 0,0 0 0,0 0 0,0 0 0,0 0 0,0 0 0,0-5 0,0 4 0,0-4 0,0 5 0,1 0 0,-1 0 0,0-5 0,0 4 0,0-4 0,0 5 0,0 0 0,0 0 0,1 0 0,-2-5 0,2 4 0,-1-4 0,0 5 0,0 0 0,0 0 0,0 0 0,0 0 0,1-5 0,-1 4 0,-1-4 0,1 5 0,0-5 0,-7-2 0,-2 0 0,1-4 0,-6 4 0,5 1 0,-6-6 0,-1 5 0,1-7 0,-1 1 0,1 6 0,-9-6 0,6 5 0,-6 0 0,8-4 0,8 11 0,-6-11 0,12 11 0,-12-5 0,12 6 0,-5 0 0,7 0 0,0 0 0,0-5 0,0 4 0,0-4 0,-7 5 0,6 0 0,-6 0 0,0 0 0,5 0 0,-5 0 0,0 0 0,-2 0 0,1 0 0,-6 0 0,5 0 0,-6 0 0,6 0 0,-5 0 0,13 0 0,-6 0 0,6 0 0,1 0 0,0 0 0,0 0 0,0 0 0,0 0 0,1 0 0,-1 0 0,1 0 0,0 0 0,5 4 0,-4-2 0,3 7 0,-4-8 0,4 8 0,-3-7 0,8 7 0,-9-8 0,4 3 0,-4 1 0,-1-4 0,6 8 0,-4-8 0,8 9 0,-8-9 0,7 9 0,-8-9 0,5 7 0,-1-2 0,-4 4 0,9 1 0,-9-5 0,9 4 0,-9-4 0,8 5 0,-7 0 0,3 0 0,0-1 0,-3 0 0,8 1 0,-4-1 0,0-4 0,4 3 0,-8-8 0,8 4 0,-4-5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1T21:47:50.37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516 670,'0'57,"0"-13,0-26,0 0,0-6,0 11,0-11,-19-1,-2-7,-6-4,4 0,11-5,1-1,15 38,-7-23,13 36,-10-34,0 0,0 16,0-11,0 11,0-16,0 0,0 9,-19-62,8 31,-10-46,15 32,0-7,5 10,-11-15,10 18,-9-8,9 8,-9-6,3 5,1 0,-5-4,5 4,-1-6,-3-1,9 7,-4 2,1 7,4-5,-9 4,9-9,-10 1,10 3,-10-1,9 6,-8-11,4 9,0-15,-4 16,9-5,-10 0,10 5,-10-5,9 0,-2 6,4-11,0 11,0-4,0-4,0 7,0-6,0 3,0 4,0-10,0 11,0-10,0 5,0 0,13 2,-5 4,11 5,-4-5,-4 9,8-14,-8 13,8-7,-4 9,1 0,4 0,-9 0,9 0,-4 0,-1 0,5 0,-8 5,7-4,-7 9,7-9,-7 9,4-9,-1 4,-3 0,9-4,-9 4,9-5,-9 0,11 6,-11-5,6 5,5 0,-9-5,9 5,-12-1,11-4,-8 4,16 1,-17-5,11 5,-11-6,11 6,-11-5,12 5,-12-1,11-4,-11 4,5-5,4 5,-8-4,9 4,-7-5,-4 0,9 0,-9 0,4 0,0 0,1 5,-1-4,4 3,-9-4,8 0,-3 9,-1-2,-1 8,-4-6,0 1,4 0,2 0,-1-4,0 3,-5 1,-5 6,-31-5,13-3,-24-8,26 0,-7 6,0-4,-1 8,-2-3,8-1,-3 3,5-2,0 3,-5 6,4-4,1 10,-6-2,14 6,-14 1,8 8,-4-7,5 7,-4-9,5 1,-1-1,2 0,6-6,-5-2,4-1,-4-4,5 10,0-4,0-1,0-1,0 6,0-9,0 9,0-5,0-6,0 13,0-12,0 11,0-4,0 6,0 0,0 1,0-8,0 6,0-6,0 8,0-8,0-1,0 0,0-6,0 11,0-11,0 4,-18-6,9-5,-15 0,3-5,8 0,-15 0,15 0,-5 0,2 0,3 0,-8-5,2-2,1 0,5-4,-3 4,13-4,-19-1,14 0,-3-6,1 6,9-6,-4 1,5 5,0-16,0 14,0-9,0 0,0 9,0-9,0 5,0 5,0-12,0 13,0-13,5 12,-4-12,9 12,-4-5,6 0,-6 5,6-11,-10 11,8-5,-4 7,1-7,2 5,-3-5,5 7,-4-5,-21 57,10-33,-15 47,19-39,0-4,0 9,0-9,0 4,0 0,0-4,0 9,0-9,0 8,0-4,0 0,-4 3,3-8,-4 8,0-2,-1-1,0 0,-4-5,4 5,-7 3,7-1,-6 7,6-13,-7 13,1-12,5 4,-4 1,5-5,-6 5,6-7,-4 0,-1 4,0-4,-4-1,0-6,0-4,-5 0,4 0,1 0,-1 0,-1 0,0 0,2 0,-1-15,3 12,2-17,1 9,4 3,-5-12,-1 13,6-9,-4-1,4 5,-5-4,0 0,6 4,-5-4,3 5,-4-5,5 3,-4-3,4 0,0 4,-4-4,4-1,-1 5,-3-9,9 8,-9-3,9 0,-9 4,9-9,-4 8,0-3,4 0,-9 3,8-8,-8 9,9-4,-9 0,9 3,-10-10,10 10,-5-5,0-5,5 9,-5-9,1 12,3-12,-8 14,9-19,-4 20,0-10,0 2,-2 4,3-9,-1 9,4-4,-4 0,5 0,0 0,0-3,9 7,10 2,-1 5,12 5,-17 0,11 0,-11 0,12 0,-13 0,13 0,-12 0,11 0,-11 0,12 0,-6 0,1 0,4 0,-11 0,11 0,-4 0,6 0,1 0,-1 0,9 0,2 0,9 0,11 0,-9 0,20 0,-9 0,11 0,-11 0,-2 0,-11 0,0 0,-9-6,-2 5,-9-5,-6 6,-2-5,-7 4,5-4,-45 36,24-18,-37 24,24-25,4 6,1-5,-3 15,8-15,-8 8,10-10,-4 0,4 9,0-7,-4 3,9-1,-9-3,4 5,0-1,-4-6,4 6,-5-4,5 4,-4-1,9-4,-9 9,9-8,-3 8,4-8,0 9,0-9,0 4,0 0,0-3,0 7,0-7,0 6,0-3,0 0,0 2,0-4,18-4,-8-1,15-9,-4-5,-8-2,8-4,-10 5,0-4,5-1,-4 3,4-7,-5 9,5-5,-4 0,4 0,-5 0,-1 1,1-6,-1 4,-4-3,3 0,-8 4,8-10,-7 10,2-10,-4 5,5-1,-4 2,9-1,-9 4,9-9,-9 9,4-5,0 1,-4-3,4 1,0 0,-4 7,9-5,-9-1,4-1,-5 2,0 1,0-1,0-3,0 4,0-4,0 3,0 0,-10-4,2 2,-15-7,8-1,-4-1,6 1,5 11,2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8:02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0 423 24575,'10'0'0,"5"0"0,-3 0 0,4 0 0,5 0 0,-7 0 0,13 0 0,-14-5 0,11 3 0,-4-8 0,6 2 0,1-5 0,-1 0 0,0-1 0,0 7 0,1-5 0,-1 5 0,-6-5 0,4-1 0,-11 1 0,5 5 0,-7-3 0,0 9 0,7-4 0,-6 0 0,6 4 0,-7-9 0,0 9 0,0-4 0,0 0 0,0 3 0,0-7 0,0 7 0,0-8 0,7 9 0,2-10 0,6 4 0,0 0 0,1-5 0,-1 10 0,0-9 0,0 3 0,-6 1 0,5-5 0,-13 11 0,6-5 0,-7 1 0,0 4 0,0-4 0,0 5 0,0 0 0,-1 0 0,1-5 0,-1 3 0,1-3 0,0 5 0,0 0 0,0-5 0,0 4 0,7-10 0,2 10 0,6-5 0,-7 1 0,6 4 0,-12-4 0,4 0 0,-5 4 0,-1-4 0,0 5 0,0 0 0,0 0 0,0 0 0,-1 0 0,1 0 0,0 0 0,0 0 0,0 0 0,0 0 0,6 0 0,-4-5 0,12 3 0,-12-3 0,11 5 0,-11 0 0,11 0 0,-11 0 0,12 0 0,-6 0 0,8 0 0,-8 0 0,6 0 0,-6 0 0,8 0 0,-1 0 0,0 0 0,-6 0 0,4 0 0,-4 0 0,-1 0 0,6 0 0,-12 0 0,11 0 0,-11 0 0,12 0 0,-13 0 0,6 0 0,-7 0 0,0 0 0,0 0 0,0 0 0,0 0 0,0 0 0,5 0 0,-4 0 0,4 0 0,-5 0 0,0 0 0,0 0 0,-1 0 0,1 0 0,0 0 0,0 0 0,0 0 0,-1 0 0,1 0 0,0 0 0,0 0 0,0 0 0,0 0 0,0 0 0,0 0 0,7 0 0,2 0 0,6 0 0,-6 0 0,4 0 0,-11 0 0,12 6 0,-13-4 0,13 3 0,-12-5 0,4 5 0,-6-3 0,7 3 0,-5-1 0,5-2 0,0 3 0,-6-5 0,6 4 0,0-2 0,-5 3 0,4-1 0,-5-2 0,-1 3 0,0-1 0,0-2 0,0 3 0,0 0 0,0-4 0,0 9 0,0-9 0,0 4 0,0 0 0,0-4 0,0 4 0,0 0 0,-1 0 0,1 1 0,-1 4 0,0-5 0,1 1 0,-5 3 0,4-7 0,-4 3 0,5 0 0,-1 0 0,1 1 0,-1 3 0,1-8 0,0 3 0,-5 1 0,4-3 0,-4 3 0,4-1 0,0-3 0,-4 8 0,3-7 0,-3 2 0,0 1 0,3-3 0,-3 2 0,0 1 0,4-3 0,-4 2 0,0 1 0,3-4 0,-3 3 0,0 1 0,3-3 0,-4 2 0,6-4 0,-5 5 0,4-3 0,-5 2 0,1 1 0,3-3 0,-4 2 0,5-4 0,0 0 0,-4 5 0,3-3 0,-4 3 0,6-5 0,-2 0 0,-3 4 0,3-3 0,-4 3 0,6-4 0,-2 0 0,2 0 0,-1 5 0,1-4 0,-1 3 0,1-4 0,0 0 0,0 0 0,-1 0 0,1 5 0,0-4 0,-1 4 0,-4 0 0,2-4 0,-7 7 0,3-2 0,-4-5 0,0-3 0,0-8 0,-4-5 0,3 4 0,-8-4 0,8 5 0,-8 0 0,8 1 0,-8-1 0,3 0 0,1-1 0,0 1 0,0 4 0,4-3 0,-4 2 0,1-3 0,3-1 0,-9 1 0,4-1 0,0 1 0,-3 0 0,8 0 0,-3 0 0,-1 4 0,4-3 0,-4 3 0,5-5 0,-5 0 0,3 0 0,-3 0 0,5 1 0,0-1 0,0 0 0,0 1 0,-5-1 0,4 0 0,-4 0 0,5 1 0,-5 4 0,4-3 0,-4 3 0,5 4 0,0 4 0,0 7 0,5 2 0,-4-1 0,4 1 0,-1-1 0,-3 0 0,4 1 0,-5-1 0,0 0 0,0 0 0,0 0 0,0-1 0,4-3 0,-3 3 0,4-3 0,-5 4 0,4-4 0,-3 3 0,3-4 0,-4 6 0,5-6 0,-4 5 0,3-5 0,-4 6 0,5-6 0,-4 4 0,4-3 0,0 1 0,-4 2 0,9-3 0,-9 5 0,9 0 0,-9 1 0,9-1 0,-9 0 0,9 0 0,-4-1 0,0 1 0,3 0 0,-3-1 0,-1 0 0,4-4 0,-8 3 0,3-4 0,1 1 0,0 2 0,0-2 0,4-1 0,-8 4 0,7-4 0,-7 5 0,3-1 0,-4 0 0,0 0 0,0 1 0,-4-1 0,-2-4 0,-4 4 0,0-8 0,0 4 0,-1-1 0,1-3 0,-1 3 0,1 1 0,-1-4 0,1 3 0,-1-4 0,1 5 0,-1-4 0,1 3 0,-1 1 0,1-4 0,0 3 0,4 1 0,-3-4 0,3 4 0,0 0 0,-3-4 0,8 9 0,-9-9 0,5 7 0,-5-3 0,4 5 0,-2-5 0,7 4 0,-8-8 0,8 9 0,-3-4 0,4 4 0,-5-5 0,3 4 0,-3-4 0,1 1 0,3 3 0,-4-3 0,5-1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8:0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24575,'0'10'0,"0"12"0,0-8 0,0 15 0,0 7 0,0-12 0,0 17 0,0-28 0,4 5 0,-2-1 0,3-4 0,-5 5 0,0-7 0,4 0 0,-2 0 0,3 7 0,-5-5 0,4 4 0,-2-6 0,3 0 0,-5 0 0,5 1 0,-4-1 0,4 0 0,-5 0 0,5 0 0,-4 0 0,4 0 0,-5 0 0,0 0 0,5 0 0,-4 0 0,4-1 0,0 1 0,-4-1 0,8-4 0,-8 4 0,8-5 0,-4 5 0,1 0 0,3-4 0,-3 3 0,0-3 0,4 5 0,-4-6 0,0 5 0,4-9 0,-9 9 0,9-9 0,-4 9 0,5-4 0,0 0 0,-1 3 0,1-8 0,0 9 0,-1-9 0,1 4 0,0-5 0,-5 5 0,3-4 0,-3 4 0,5-5 0,-1 0 0,1 0 0,-1 0 0,1 0 0,-1 0 0,0 0 0,0 0 0,0 0 0,0 0 0,1 0 0,-1 0 0,0 0 0,0 0 0,1 0 0,-1 0 0,1 0 0,-2 0 0,-3 0 0,-2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8:0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24575,'11'-12'0,"-1"9"0,2-8 0,-1 6 0,0 3 0,-5-8 0,4 9 0,-4-9 0,5 9 0,0-9 0,7 3 0,-5 1 0,5-5 0,-1 9 0,-4-8 0,5 9 0,-7-4 0,0 0 0,0 4 0,0-4 0,0 5 0,0 0 0,0-5 0,0 4 0,0-4 0,7-1 0,-5 5 0,5-5 0,-7 6 0,0 0 0,0 0 0,-5 0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8:09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24575,'5'-12'0,"-1"13"0,-4-7 0,0 16 0,0 4 0,0-2 0,0 3 0,0-4 0,0-1 0,0 0 0,0 1 0,0-1 0,0 1 0,0-1 0,0 0 0,0 1 0,0-1 0,0 0 0,0 0 0,0 0 0,0-1 0,0 1 0,0 0 0,0-1 0,0 0 0,0-4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8:12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0 24575,'-5'5'0,"-1"4"0,0-3 0,-4 0 0,4 4 0,0-4 0,-4 0 0,8 4 0,-8-9 0,4 9 0,-4-4 0,-1 4 0,1 0 0,-1-4 0,6 3 0,-5-8 0,8 9 0,-8-9 0,9 9 0,-9-9 0,9 9 0,-9-9 0,9 8 0,-9-8 0,9 9 0,-9-9 0,8 9 0,-7-9 0,8 9 0,-8-4 0,3 4 0,1 0 0,-5-4 0,9 3 0,-8-4 0,3 6 0,0-1 0,-3 0 0,4 1 0,-1-1 0,2 1 0,-1-5 0,4 4 0,-9-4 0,8 5 0,-8-5 0,9 4 0,-4-4 0,0 0 0,4 4 0,-8-5 0,7 6 0,-7-6 0,8 5 0,-9-5 0,9 5 0,-7-4 0,6 3 0,-2-4 0,-1 1 0,4 3 0,-3-3 0,4-1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1T21:48:2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68 24575,'0'-10'0,"4"5"0,1 1 0,5 4 0,0-4 0,0 3 0,-4-8 0,-2 4 0,1-1 0,-4-2 0,4 2 0,-1 1 0,2 0 0,3 5 0,0 0 0,0 0 0,1 0 0,-1 0 0,1 0 0,-5 5 0,4 0 0,-8 4 0,3 1 0,-4 0 0,0-1 0,0 1 0,0-1 0,0 0 0,0 1 0,0-1 0,0 0 0,0 1 0,0-1 0,0 1 0,-5-5 0,4 4 0,-9-8 0,5 8 0,-5-8 0,0 8 0,0-8 0,0 3 0,4 1 0,-3-4 0,4 9 0,-5-9 0,4 8 0,-3-8 0,8 9 0,-9-9 0,4 4 0,0 0 0,-4-4 0,4 3 0,-5-4 0,5 5 0,-3-4 0,4 8 0,-5-7 0,4 6 0,-2-7 0,7 8 0,0-8 0,7 4 0,3-5 0,1 0 0,1 0 0,-1 0 0,0 0 0,1 0 0,-1 0 0,1 0 0,0 0 0,-1-5 0,1 4 0,-1-4 0,1 5 0,-1 0 0,0 0 0,1 0 0,-2 0 0,1 0 0,0 0 0,-1 0 0,1 0 0,0 0 0,0 0 0,-1 0 0,1 0 0,-1 0 0,1 0 0,-5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2:59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0 24575,'-11'4'0,"-7"4"0,9 0 0,-7 3 0,9-3 0,-1-1 0,-11 8 0,9-6 0,-9 6 0,12-8 0,-1 1 0,-4 0 0,3-1 0,-3 1 0,5 0 0,-1-1 0,0 1 0,1-1 0,-1 0 0,1 1 0,3-1 0,-3 1 0,3-1 0,0 1 0,0-1 0,1 0 0,2 1 0,-2-1 0,3 0 0,0 1 0,0-2 0,0 2 0,0-2 0,0 1 0,0 0 0,0 0 0,0 0 0,0 1 0,0-1 0,0 0 0,0 0 0,0-1 0,3-2 0,-2 2 0,5-2 0,-5 3 0,5-3 0,-5 2 0,6-5 0,-7 6 0,7-4 0,-7 4 0,6-3 0,-2 2 0,3-5 0,-3 5 0,2-2 0,-2 0 0,3 2 0,-3-2 0,2-1 0,-2 4 0,0-3 0,3 0 0,-6 3 0,5-6 0,-2 5 0,1-2 0,1 1 0,-2 1 0,0-2 0,3 0 0,-3 3 0,0-3 0,3 4 0,-3-1 0,3 0 0,0 0 0,-3 1 0,3-1 0,-3 0 0,3 0 0,-3 0 0,2 1 0,-1-1 0,2 0 0,-3 1 0,2-4 0,-5 2 0,5-2 0,-1 0 0,-1 3 0,2-3 0,-2 3 0,0 1 0,2-5 0,-5 4 0,6-3 0,-6 3 0,5-3 0,-5 3 0,5-4 0,-5 4 0,5-3 0,-5 2 0,2-2 0,0 0 0,-2 2 0,2-2 0,-3 3 0,0-1 0,0 1 0,0-1 0,0 1 0,0-1 0,0 1 0,0 0 0,0-1 0,0 1 0,0-1 0,0 1 0,0-1 0,0 1 0,-3-4 0,2 3 0,-2-2 0,0 0 0,2 2 0,-5-5 0,5 5 0,-2-2 0,0 0 0,2 2 0,-6-5 0,6 5 0,-5-5 0,5 5 0,-6-2 0,4 3 0,-4 0 0,0-1 0,0 1 0,0 0 0,3 0 0,-2-3 0,2 2 0,-3-2 0,0-1 0,3 4 0,-2-7 0,5 7 0,-6-6 0,3 5 0,-3-5 0,0 5 0,0-5 0,3 6 0,-2-7 0,2 7 0,-3-4 0,0 1 0,3 2 0,-2-2 0,2 3 0,1 0 0,-4-3 0,6 2 0,-5-5 0,5 5 0,-6-2 0,6 4 0,-5-1 0,2 0 0,0 0 0,-3 0 0,6 0 0,-5 1 0,2-1 0,-1 0 0,-1-3 0,5 3 0,-2-3 0,-1 0 0,3 3 0,-5-3 0,5 3 0,-3 0 0,1-3 0,2 3 0,-2-4 0,0 1 0,2 3 0,-3-3 0,4 3 0,0 0 0,0-1 0,0 1 0,0 0 0,0-1 0,0 0 0,0 0 0,3-2 0,-2 2 0,5-6 0,-5 6 0,5-5 0,-2 5 0,3-2 0,-1 2 0,-2 1 0,2-4 0,-2 3 0,3-5 0,-4 5 0,3-5 0,-5 5 0,6-5 0,-6 5 0,5-5 0,-2 5 0,2-5 0,-2 5 0,2-5 0,-5 5 0,6-5 0,-6 5 0,5-5 0,-2 5 0,3-2 0,0 3 0,-1-1 0,-2 1 0,2-3 0,-5 2 0,6-5 0,-6 6 0,5-3 0,-2 3 0,3 0 0,0-1 0,-4 1 0,4 0 0,-3-3 0,0 3 0,3-3 0,-7 3 0,7 1 0,-3-1 0,4 0 0,-4 1 0,2-1 0,-2 1 0,4-4 0,-4 2 0,3-1 0,-7 2 0,7 0 0,-6 1 0,5-4 0,-5 3 0,6-3 0,-6 3 0,5-3 0,-5 3 0,6-3 0,-6 3 0,5 0 0,-2 1 0,0-1 0,-1 0 0,0 1 0,1-1 0,0 0 0,-1 0 0,-3 0 0,3-3 0,-2 3 0,2-3 0,-3 3 0,0 0 0,0 0 0,0 0 0,0 0 0,0 0 0,0 0 0,0 0 0,0 0 0,0 0 0,0 0 0,0 0 0,0 0 0,0-1 0,0 1 0,0-1 0,0 1 0,0-1 0,0 1 0,-3-4 0,3 3 0,-7-5 0,7 5 0,-7-6 0,6 6 0,-5-5 0,3 5 0,-4-2 0,0-1 0,4 3 0,-3-5 0,5 6 0,-5-7 0,2 6 0,-3-5 0,3 5 0,-2-5 0,6 5 0,-6-5 0,5 5 0,-5-5 0,2 5 0,-3-5 0,0 5 0,1-6 0,2 6 0,-2-5 0,5 6 0,-5-7 0,2 6 0,-3-2 0,0 2 0,1-2 0,2 2 0,-2-5 0,5 5 0,-6-5 0,3 2 0,0 0 0,-2-2 0,5 5 0,-6-5 0,7 5 0,-7-5 0,6 5 0,-6-5 0,6 5 0,-5-2 0,5 2 0,-5 1 0,6 0 0,-3 0 0,3-1 0,0 1 0,-4-3 0,3 3 0,-2-4 0,3 5 0,0-1 0,0 0 0,0 0 0,0 0 0,0-1 0,0 1 0,0 0 0,0-1 0,0 1 0,0-1 0,0 1 0,3-1 0,0-2 0,4 2 0,0-5 0,-4 5 0,4-5 0,-4 2 0,1 0 0,2-2 0,-2 2 0,3-3 0,-4 4 0,3-3 0,-2 2 0,3-3 0,0 3 0,-1-3 0,1 6 0,0-5 0,-1 2 0,-2 0 0,2-2 0,-5 6 0,5-6 0,-2 5 0,3-2 0,-1-1 0,-2 4 0,2-7 0,-5 7 0,6-3 0,-4 3 0,4-1 0,-3 1 0,2 0 0,-2 0 0,0 0 0,1-3 0,-4 2 0,2-2 0,0 3 0,1 0 0,0 0 0,-1 0 0,0-4 0,-2 4 0,5-3 0,-5 3 0,2 0 0,-3-1 0,3-2 0,-2 2 0,2-2 0,-3 2 0,0 1 0,0-1 0,0 1 0,0 0 0,0-1 0,0 1 0,0-1 0,0 1 0,0 0 0,0-1 0,0 1 0,0 0 0,0 0 0,0 0 0,0 0 0,0 0 0,0-1 0,0 1 0,0 0 0,0-1 0,0 1 0,0 0 0,-3-4 0,2 4 0,-5-4 0,2 5 0,-3-2 0,3 1 0,-2-3 0,5 2 0,-6-5 0,6 5 0,-5-5 0,5 5 0,-6-5 0,6 5 0,-5-5 0,5 6 0,-6-7 0,3 3 0,0 1 0,-2-4 0,5 7 0,-5-6 0,2 5 0,-3-5 0,3 5 0,-2-5 0,6 5 0,-7-5 0,7 6 0,-6-6 0,5 5 0,-2-2 0,0 0 0,2 2 0,-6-2 0,7 3 0,-7-3 0,6 2 0,-2-2 0,0 0 0,2 2 0,-2-2 0,-1 0 0,3 2 0,-5-2 0,5 3 0,-4-3 0,4-4 0,-9-1 0,9-8 0,-9 5 0,9-6 0,-5 6 0,5-2 0,-5 6 0,5-7 0,-6 6 0,6-5 0,-5 2 0,2-4 0,-3 1 0,3 0 0,-3 3 0,7-2 0,-7 5 0,6-6 0,-6 7 0,4-6 0,-5 5 0,5-6 0,-4 7 0,3-4 0,-3 1 0,0 3 0,0-4 0,0 4 0,0-3 0,1 3 0,-1-3 0,3 5 0,11 2 0,-2-1 0,9 0 0,-7 1 0,0-3 0,1 5 0,-2-5 0,1 5 0,0-5 0,0 5 0,-1-5 0,1 2 0,-3 0 0,3-2 0,-6 5 0,5-5 0,-2 2 0,0 0 0,2-2 0,-5 5 0,5-5 0,-6 6 0,7-6 0,-6 5 0,5-5 0,-5 5 0,6-6 0,-7 7 0,7-6 0,-6 5 0,5-2 0,-5 3 0,5-3 0,-2 2 0,0-2 0,2 2 0,-5 1 0,5-3 0,-5 2 0,5-5 0,-5 6 0,5-6 0,-5 5 0,5-2 0,-2 0 0,-1 2 0,3-5 0,-5 6 0,5-4 0,-2 1 0,-1 3 0,3-6 0,-5 5 0,5-5 0,-6 4 0,6-4 0,-5 5 0,5-5 0,-5 5 0,5-6 0,-5 6 0,5-5 0,-3 1 0,3-2 0,1 0 0,-1 0 0,1 0 0,-1 0 0,-2-3 0,2-1 0,-2-4 0,0 1 0,3 3 0,-3-3 0,0 3 0,3-4 0,-3 1 0,3 3 0,-3-2 0,2 1 0,-2-2 0,0 0 0,2 3 0,-1-3 0,-1 3 0,2 0 0,-5-3 0,6 6 0,-6-5 0,5 5 0,-5-6 0,5 3 0,-2 0 0,0-2 0,2 5 0,-2-6 0,3 7 0,-3-7 0,2 7 0,-5-7 0,5 6 0,-2-2 0,3 0 0,0 3 0,0-6 0,0 5 0,-1-2 0,-2-1 0,2 4 0,-3-4 0,-2 4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3:40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0 24575,'-11'4'0,"-7"4"0,9 0 0,-7 3 0,9-3 0,-1-1 0,-11 8 0,9-6 0,-9 6 0,12-8 0,-1 1 0,-4 0 0,3-1 0,-3 1 0,5 0 0,-1-1 0,0 1 0,1-1 0,-1 0 0,1 1 0,3-1 0,-3 1 0,3-1 0,0 1 0,0-1 0,1 0 0,2 1 0,-2-1 0,3 0 0,0 1 0,0-2 0,0 2 0,0-2 0,0 1 0,0 0 0,0 0 0,0 0 0,0 1 0,0-1 0,0 0 0,0 0 0,0-1 0,3-2 0,-2 2 0,5-2 0,-5 3 0,5-3 0,-5 2 0,6-5 0,-7 6 0,7-4 0,-7 4 0,6-3 0,-2 2 0,3-5 0,-3 5 0,2-2 0,-2 0 0,3 2 0,-3-2 0,2-1 0,-2 4 0,0-3 0,3 0 0,-6 3 0,5-6 0,-2 5 0,1-2 0,1 1 0,-2 1 0,0-2 0,3 0 0,-3 3 0,0-3 0,3 4 0,-3-1 0,3 0 0,0 0 0,-3 1 0,3-1 0,-3 0 0,3 0 0,-3 0 0,2 1 0,-1-1 0,2 0 0,-3 1 0,2-4 0,-5 2 0,5-2 0,-1 0 0,-1 3 0,2-3 0,-2 3 0,0 1 0,2-5 0,-5 4 0,6-3 0,-6 3 0,5-3 0,-5 3 0,5-4 0,-5 4 0,5-3 0,-5 2 0,2-2 0,0 0 0,-2 2 0,2-2 0,-3 3 0,0-1 0,0 1 0,0-1 0,0 1 0,0-1 0,0 1 0,0 0 0,0-1 0,0 1 0,0-1 0,0 1 0,0-1 0,0 1 0,-3-4 0,2 3 0,-2-2 0,0 0 0,2 2 0,-5-5 0,5 5 0,-2-2 0,0 0 0,2 2 0,-6-5 0,6 5 0,-5-5 0,5 5 0,-6-2 0,4 3 0,-4 0 0,0-1 0,0 1 0,0 0 0,3 0 0,-2-3 0,2 2 0,-3-2 0,0-1 0,3 4 0,-2-7 0,5 7 0,-6-6 0,3 5 0,-3-5 0,0 5 0,0-5 0,3 6 0,-2-7 0,2 7 0,-3-4 0,0 1 0,3 2 0,-2-2 0,2 3 0,1 0 0,-4-3 0,6 2 0,-5-5 0,5 5 0,-6-2 0,6 4 0,-5-1 0,2 0 0,0 0 0,-3 0 0,6 0 0,-5 1 0,2-1 0,-1 0 0,-1-3 0,5 3 0,-2-3 0,-1 0 0,3 3 0,-5-3 0,5 3 0,-3 0 0,1-3 0,2 3 0,-2-4 0,0 1 0,2 3 0,-3-3 0,4 3 0,0 0 0,0-1 0,0 1 0,0 0 0,0-1 0,0 0 0,0 0 0,3-2 0,-2 2 0,5-6 0,-5 6 0,5-5 0,-2 5 0,3-2 0,-1 2 0,-2 1 0,2-4 0,-2 3 0,3-5 0,-4 5 0,3-5 0,-5 5 0,6-5 0,-6 5 0,5-5 0,-2 5 0,2-5 0,-2 5 0,2-5 0,-5 5 0,6-5 0,-6 5 0,5-5 0,-2 5 0,3-2 0,0 3 0,-1-1 0,-2 1 0,2-3 0,-5 2 0,6-5 0,-6 6 0,5-3 0,-2 3 0,3 0 0,0-1 0,-4 1 0,4 0 0,-3-3 0,0 3 0,3-3 0,-7 3 0,7 1 0,-3-1 0,4 0 0,-4 1 0,2-1 0,-2 1 0,4-4 0,-4 2 0,3-1 0,-7 2 0,7 0 0,-6 1 0,5-4 0,-5 3 0,6-3 0,-6 3 0,5-3 0,-5 3 0,6-3 0,-6 3 0,5 0 0,-2 1 0,0-1 0,-1 0 0,0 1 0,1-1 0,0 0 0,-1 0 0,-3 0 0,3-3 0,-2 3 0,2-3 0,-3 3 0,0 0 0,0 0 0,0 0 0,0 0 0,0 0 0,0 0 0,0 0 0,0 0 0,0 0 0,0 0 0,0 0 0,0 0 0,0-1 0,0 1 0,0-1 0,0 1 0,0-1 0,0 1 0,-3-4 0,3 3 0,-7-5 0,7 5 0,-7-6 0,6 6 0,-5-5 0,3 5 0,-4-2 0,0-1 0,4 3 0,-3-5 0,5 6 0,-5-7 0,2 6 0,-3-5 0,3 5 0,-2-5 0,6 5 0,-6-5 0,5 5 0,-5-5 0,2 5 0,-3-5 0,0 5 0,1-6 0,2 6 0,-2-5 0,5 6 0,-5-7 0,2 6 0,-3-2 0,0 2 0,1-2 0,2 2 0,-2-5 0,5 5 0,-6-5 0,3 2 0,0 0 0,-2-2 0,5 5 0,-6-5 0,7 5 0,-7-5 0,6 5 0,-6-5 0,6 5 0,-5-2 0,5 2 0,-5 1 0,6 0 0,-3 0 0,3-1 0,0 1 0,-4-3 0,3 3 0,-2-4 0,3 5 0,0-1 0,0 0 0,0 0 0,0 0 0,0-1 0,0 1 0,0 0 0,0-1 0,0 1 0,0-1 0,0 1 0,3-1 0,0-2 0,4 2 0,0-5 0,-4 5 0,4-5 0,-4 2 0,1 0 0,2-2 0,-2 2 0,3-3 0,-4 4 0,3-3 0,-2 2 0,3-3 0,0 3 0,-1-3 0,1 6 0,0-5 0,-1 2 0,-2 0 0,2-2 0,-5 6 0,5-6 0,-2 5 0,3-2 0,-1-1 0,-2 4 0,2-7 0,-5 7 0,6-3 0,-4 3 0,4-1 0,-3 1 0,2 0 0,-2 0 0,0 0 0,1-3 0,-4 2 0,2-2 0,0 3 0,1 0 0,0 0 0,-1 0 0,0-4 0,-2 4 0,5-3 0,-5 3 0,2 0 0,-3-1 0,3-2 0,-2 2 0,2-2 0,-3 2 0,0 1 0,0-1 0,0 1 0,0 0 0,0-1 0,0 1 0,0-1 0,0 1 0,0 0 0,0-1 0,0 1 0,0 0 0,0 0 0,0 0 0,0 0 0,0 0 0,0-1 0,0 1 0,0 0 0,0-1 0,0 1 0,0 0 0,-3-4 0,2 4 0,-5-4 0,2 5 0,-3-2 0,3 1 0,-2-3 0,5 2 0,-6-5 0,6 5 0,-5-5 0,5 5 0,-6-5 0,6 5 0,-5-5 0,5 6 0,-6-7 0,3 3 0,0 1 0,-2-4 0,5 7 0,-5-6 0,2 5 0,-3-5 0,3 5 0,-2-5 0,6 5 0,-7-5 0,7 6 0,-6-6 0,5 5 0,-2-2 0,0 0 0,2 2 0,-6-2 0,7 3 0,-7-3 0,6 2 0,-2-2 0,0 0 0,2 2 0,-2-2 0,-1 0 0,3 2 0,-5-2 0,5 3 0,-4-3 0,4-4 0,-9-1 0,9-8 0,-9 5 0,9-6 0,-5 6 0,5-2 0,-5 6 0,5-7 0,-6 6 0,6-5 0,-5 2 0,2-4 0,-3 1 0,3 0 0,-3 3 0,7-2 0,-7 5 0,6-6 0,-6 7 0,4-6 0,-5 5 0,5-6 0,-4 7 0,3-4 0,-3 1 0,0 3 0,0-4 0,0 4 0,0-3 0,1 3 0,-1-3 0,3 5 0,11 2 0,-2-1 0,9 0 0,-7 1 0,0-3 0,1 5 0,-2-5 0,1 5 0,0-5 0,0 5 0,-1-5 0,1 2 0,-3 0 0,3-2 0,-6 5 0,5-5 0,-2 2 0,0 0 0,2-2 0,-5 5 0,5-5 0,-6 6 0,7-6 0,-6 5 0,5-5 0,-5 5 0,6-6 0,-7 7 0,7-6 0,-6 5 0,5-2 0,-5 3 0,5-3 0,-2 2 0,0-2 0,2 2 0,-5 1 0,5-3 0,-5 2 0,5-5 0,-5 6 0,5-6 0,-5 5 0,5-2 0,-2 0 0,-1 2 0,3-5 0,-5 6 0,5-4 0,-2 1 0,-1 3 0,3-6 0,-5 5 0,5-5 0,-6 4 0,6-4 0,-5 5 0,5-5 0,-5 5 0,5-6 0,-5 6 0,5-5 0,-3 1 0,3-2 0,1 0 0,-1 0 0,1 0 0,-1 0 0,-2-3 0,2-1 0,-2-4 0,0 1 0,3 3 0,-3-3 0,0 3 0,3-4 0,-3 1 0,3 3 0,-3-2 0,2 1 0,-2-2 0,0 0 0,2 3 0,-1-3 0,-1 3 0,2 0 0,-5-3 0,6 6 0,-6-5 0,5 5 0,-5-6 0,5 3 0,-2 0 0,0-2 0,2 5 0,-2-6 0,3 7 0,-3-7 0,2 7 0,-5-7 0,5 6 0,-2-2 0,3 0 0,0 3 0,0-6 0,0 5 0,-1-2 0,-2-1 0,2 4 0,-3-4 0,-2 4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4:09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0 24575,'-11'4'0,"-7"4"0,9 0 0,-7 3 0,9-3 0,-1-1 0,-11 8 0,9-6 0,-9 6 0,12-8 0,-1 1 0,-4 0 0,3-1 0,-3 1 0,5 0 0,-1-1 0,0 1 0,1-1 0,-1 0 0,1 1 0,3-1 0,-3 1 0,3-1 0,0 1 0,0-1 0,1 0 0,2 1 0,-2-1 0,3 0 0,0 1 0,0-2 0,0 2 0,0-2 0,0 1 0,0 0 0,0 0 0,0 0 0,0 1 0,0-1 0,0 0 0,0 0 0,0-1 0,3-2 0,-2 2 0,5-2 0,-5 3 0,5-3 0,-5 2 0,6-5 0,-7 6 0,7-4 0,-7 4 0,6-3 0,-2 2 0,3-5 0,-3 5 0,2-2 0,-2 0 0,3 2 0,-3-2 0,2-1 0,-2 4 0,0-3 0,3 0 0,-6 3 0,5-6 0,-2 5 0,1-2 0,1 1 0,-2 1 0,0-2 0,3 0 0,-3 3 0,0-3 0,3 4 0,-3-1 0,3 0 0,0 0 0,-3 1 0,3-1 0,-3 0 0,3 0 0,-3 0 0,2 1 0,-1-1 0,2 0 0,-3 1 0,2-4 0,-5 2 0,5-2 0,-1 0 0,-1 3 0,2-3 0,-2 3 0,0 1 0,2-5 0,-5 4 0,6-3 0,-6 3 0,5-3 0,-5 3 0,5-4 0,-5 4 0,5-3 0,-5 2 0,2-2 0,0 0 0,-2 2 0,2-2 0,-3 3 0,0-1 0,0 1 0,0-1 0,0 1 0,0-1 0,0 1 0,0 0 0,0-1 0,0 1 0,0-1 0,0 1 0,0-1 0,0 1 0,-3-4 0,2 3 0,-2-2 0,0 0 0,2 2 0,-5-5 0,5 5 0,-2-2 0,0 0 0,2 2 0,-6-5 0,6 5 0,-5-5 0,5 5 0,-6-2 0,4 3 0,-4 0 0,0-1 0,0 1 0,0 0 0,3 0 0,-2-3 0,2 2 0,-3-2 0,0-1 0,3 4 0,-2-7 0,5 7 0,-6-6 0,3 5 0,-3-5 0,0 5 0,0-5 0,3 6 0,-2-7 0,2 7 0,-3-4 0,0 1 0,3 2 0,-2-2 0,2 3 0,1 0 0,-4-3 0,6 2 0,-5-5 0,5 5 0,-6-2 0,6 4 0,-5-1 0,2 0 0,0 0 0,-3 0 0,6 0 0,-5 1 0,2-1 0,-1 0 0,-1-3 0,5 3 0,-2-3 0,-1 0 0,3 3 0,-5-3 0,5 3 0,-3 0 0,1-3 0,2 3 0,-2-4 0,0 1 0,2 3 0,-3-3 0,4 3 0,0 0 0,0-1 0,0 1 0,0 0 0,0-1 0,0 0 0,0 0 0,3-2 0,-2 2 0,5-6 0,-5 6 0,5-5 0,-2 5 0,3-2 0,-1 2 0,-2 1 0,2-4 0,-2 3 0,3-5 0,-4 5 0,3-5 0,-5 5 0,6-5 0,-6 5 0,5-5 0,-2 5 0,2-5 0,-2 5 0,2-5 0,-5 5 0,6-5 0,-6 5 0,5-5 0,-2 5 0,3-2 0,0 3 0,-1-1 0,-2 1 0,2-3 0,-5 2 0,6-5 0,-6 6 0,5-3 0,-2 3 0,3 0 0,0-1 0,-4 1 0,4 0 0,-3-3 0,0 3 0,3-3 0,-7 3 0,7 1 0,-3-1 0,4 0 0,-4 1 0,2-1 0,-2 1 0,4-4 0,-4 2 0,3-1 0,-7 2 0,7 0 0,-6 1 0,5-4 0,-5 3 0,6-3 0,-6 3 0,5-3 0,-5 3 0,6-3 0,-6 3 0,5 0 0,-2 1 0,0-1 0,-1 0 0,0 1 0,1-1 0,0 0 0,-1 0 0,-3 0 0,3-3 0,-2 3 0,2-3 0,-3 3 0,0 0 0,0 0 0,0 0 0,0 0 0,0 0 0,0 0 0,0 0 0,0 0 0,0 0 0,0 0 0,0 0 0,0 0 0,0-1 0,0 1 0,0-1 0,0 1 0,0-1 0,0 1 0,-3-4 0,3 3 0,-7-5 0,7 5 0,-7-6 0,6 6 0,-5-5 0,3 5 0,-4-2 0,0-1 0,4 3 0,-3-5 0,5 6 0,-5-7 0,2 6 0,-3-5 0,3 5 0,-2-5 0,6 5 0,-6-5 0,5 5 0,-5-5 0,2 5 0,-3-5 0,0 5 0,1-6 0,2 6 0,-2-5 0,5 6 0,-5-7 0,2 6 0,-3-2 0,0 2 0,1-2 0,2 2 0,-2-5 0,5 5 0,-6-5 0,3 2 0,0 0 0,-2-2 0,5 5 0,-6-5 0,7 5 0,-7-5 0,6 5 0,-6-5 0,6 5 0,-5-2 0,5 2 0,-5 1 0,6 0 0,-3 0 0,3-1 0,0 1 0,-4-3 0,3 3 0,-2-4 0,3 5 0,0-1 0,0 0 0,0 0 0,0 0 0,0-1 0,0 1 0,0 0 0,0-1 0,0 1 0,0-1 0,0 1 0,3-1 0,0-2 0,4 2 0,0-5 0,-4 5 0,4-5 0,-4 2 0,1 0 0,2-2 0,-2 2 0,3-3 0,-4 4 0,3-3 0,-2 2 0,3-3 0,0 3 0,-1-3 0,1 6 0,0-5 0,-1 2 0,-2 0 0,2-2 0,-5 6 0,5-6 0,-2 5 0,3-2 0,-1-1 0,-2 4 0,2-7 0,-5 7 0,6-3 0,-4 3 0,4-1 0,-3 1 0,2 0 0,-2 0 0,0 0 0,1-3 0,-4 2 0,2-2 0,0 3 0,1 0 0,0 0 0,-1 0 0,0-4 0,-2 4 0,5-3 0,-5 3 0,2 0 0,-3-1 0,3-2 0,-2 2 0,2-2 0,-3 2 0,0 1 0,0-1 0,0 1 0,0 0 0,0-1 0,0 1 0,0-1 0,0 1 0,0 0 0,0-1 0,0 1 0,0 0 0,0 0 0,0 0 0,0 0 0,0 0 0,0-1 0,0 1 0,0 0 0,0-1 0,0 1 0,0 0 0,-3-4 0,2 4 0,-5-4 0,2 5 0,-3-2 0,3 1 0,-2-3 0,5 2 0,-6-5 0,6 5 0,-5-5 0,5 5 0,-6-5 0,6 5 0,-5-5 0,5 6 0,-6-7 0,3 3 0,0 1 0,-2-4 0,5 7 0,-5-6 0,2 5 0,-3-5 0,3 5 0,-2-5 0,6 5 0,-7-5 0,7 6 0,-6-6 0,5 5 0,-2-2 0,0 0 0,2 2 0,-6-2 0,7 3 0,-7-3 0,6 2 0,-2-2 0,0 0 0,2 2 0,-2-2 0,-1 0 0,3 2 0,-5-2 0,5 3 0,-4-3 0,4-4 0,-9-1 0,9-8 0,-9 5 0,9-6 0,-5 6 0,5-2 0,-5 6 0,5-7 0,-6 6 0,6-5 0,-5 2 0,2-4 0,-3 1 0,3 0 0,-3 3 0,7-2 0,-7 5 0,6-6 0,-6 7 0,4-6 0,-5 5 0,5-6 0,-4 7 0,3-4 0,-3 1 0,0 3 0,0-4 0,0 4 0,0-3 0,1 3 0,-1-3 0,3 5 0,11 2 0,-2-1 0,9 0 0,-7 1 0,0-3 0,1 5 0,-2-5 0,1 5 0,0-5 0,0 5 0,-1-5 0,1 2 0,-3 0 0,3-2 0,-6 5 0,5-5 0,-2 2 0,0 0 0,2-2 0,-5 5 0,5-5 0,-6 6 0,7-6 0,-6 5 0,5-5 0,-5 5 0,6-6 0,-7 7 0,7-6 0,-6 5 0,5-2 0,-5 3 0,5-3 0,-2 2 0,0-2 0,2 2 0,-5 1 0,5-3 0,-5 2 0,5-5 0,-5 6 0,5-6 0,-5 5 0,5-2 0,-2 0 0,-1 2 0,3-5 0,-5 6 0,5-4 0,-2 1 0,-1 3 0,3-6 0,-5 5 0,5-5 0,-6 4 0,6-4 0,-5 5 0,5-5 0,-5 5 0,5-6 0,-5 6 0,5-5 0,-3 1 0,3-2 0,1 0 0,-1 0 0,1 0 0,-1 0 0,-2-3 0,2-1 0,-2-4 0,0 1 0,3 3 0,-3-3 0,0 3 0,3-4 0,-3 1 0,3 3 0,-3-2 0,2 1 0,-2-2 0,0 0 0,2 3 0,-1-3 0,-1 3 0,2 0 0,-5-3 0,6 6 0,-6-5 0,5 5 0,-5-6 0,5 3 0,-2 0 0,0-2 0,2 5 0,-2-6 0,3 7 0,-3-7 0,2 7 0,-5-7 0,5 6 0,-2-2 0,3 0 0,0 3 0,0-6 0,0 5 0,-1-2 0,-2-1 0,2 4 0,-3-4 0,-2 4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4:09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0 24575,'-11'4'0,"-7"4"0,9 0 0,-7 3 0,9-3 0,-1-1 0,-11 8 0,9-6 0,-9 6 0,12-8 0,-1 1 0,-4 0 0,3-1 0,-3 1 0,5 0 0,-1-1 0,0 1 0,1-1 0,-1 0 0,1 1 0,3-1 0,-3 1 0,3-1 0,0 1 0,0-1 0,1 0 0,2 1 0,-2-1 0,3 0 0,0 1 0,0-2 0,0 2 0,0-2 0,0 1 0,0 0 0,0 0 0,0 0 0,0 1 0,0-1 0,0 0 0,0 0 0,0-1 0,3-2 0,-2 2 0,5-2 0,-5 3 0,5-3 0,-5 2 0,6-5 0,-7 6 0,7-4 0,-7 4 0,6-3 0,-2 2 0,3-5 0,-3 5 0,2-2 0,-2 0 0,3 2 0,-3-2 0,2-1 0,-2 4 0,0-3 0,3 0 0,-6 3 0,5-6 0,-2 5 0,1-2 0,1 1 0,-2 1 0,0-2 0,3 0 0,-3 3 0,0-3 0,3 4 0,-3-1 0,3 0 0,0 0 0,-3 1 0,3-1 0,-3 0 0,3 0 0,-3 0 0,2 1 0,-1-1 0,2 0 0,-3 1 0,2-4 0,-5 2 0,5-2 0,-1 0 0,-1 3 0,2-3 0,-2 3 0,0 1 0,2-5 0,-5 4 0,6-3 0,-6 3 0,5-3 0,-5 3 0,5-4 0,-5 4 0,5-3 0,-5 2 0,2-2 0,0 0 0,-2 2 0,2-2 0,-3 3 0,0-1 0,0 1 0,0-1 0,0 1 0,0-1 0,0 1 0,0 0 0,0-1 0,0 1 0,0-1 0,0 1 0,0-1 0,0 1 0,-3-4 0,2 3 0,-2-2 0,0 0 0,2 2 0,-5-5 0,5 5 0,-2-2 0,0 0 0,2 2 0,-6-5 0,6 5 0,-5-5 0,5 5 0,-6-2 0,4 3 0,-4 0 0,0-1 0,0 1 0,0 0 0,3 0 0,-2-3 0,2 2 0,-3-2 0,0-1 0,3 4 0,-2-7 0,5 7 0,-6-6 0,3 5 0,-3-5 0,0 5 0,0-5 0,3 6 0,-2-7 0,2 7 0,-3-4 0,0 1 0,3 2 0,-2-2 0,2 3 0,1 0 0,-4-3 0,6 2 0,-5-5 0,5 5 0,-6-2 0,6 4 0,-5-1 0,2 0 0,0 0 0,-3 0 0,6 0 0,-5 1 0,2-1 0,-1 0 0,-1-3 0,5 3 0,-2-3 0,-1 0 0,3 3 0,-5-3 0,5 3 0,-3 0 0,1-3 0,2 3 0,-2-4 0,0 1 0,2 3 0,-3-3 0,4 3 0,0 0 0,0-1 0,0 1 0,0 0 0,0-1 0,0 0 0,0 0 0,3-2 0,-2 2 0,5-6 0,-5 6 0,5-5 0,-2 5 0,3-2 0,-1 2 0,-2 1 0,2-4 0,-2 3 0,3-5 0,-4 5 0,3-5 0,-5 5 0,6-5 0,-6 5 0,5-5 0,-2 5 0,2-5 0,-2 5 0,2-5 0,-5 5 0,6-5 0,-6 5 0,5-5 0,-2 5 0,3-2 0,0 3 0,-1-1 0,-2 1 0,2-3 0,-5 2 0,6-5 0,-6 6 0,5-3 0,-2 3 0,3 0 0,0-1 0,-4 1 0,4 0 0,-3-3 0,0 3 0,3-3 0,-7 3 0,7 1 0,-3-1 0,4 0 0,-4 1 0,2-1 0,-2 1 0,4-4 0,-4 2 0,3-1 0,-7 2 0,7 0 0,-6 1 0,5-4 0,-5 3 0,6-3 0,-6 3 0,5-3 0,-5 3 0,6-3 0,-6 3 0,5 0 0,-2 1 0,0-1 0,-1 0 0,0 1 0,1-1 0,0 0 0,-1 0 0,-3 0 0,3-3 0,-2 3 0,2-3 0,-3 3 0,0 0 0,0 0 0,0 0 0,0 0 0,0 0 0,0 0 0,0 0 0,0 0 0,0 0 0,0 0 0,0 0 0,0 0 0,0-1 0,0 1 0,0-1 0,0 1 0,0-1 0,0 1 0,-3-4 0,3 3 0,-7-5 0,7 5 0,-7-6 0,6 6 0,-5-5 0,3 5 0,-4-2 0,0-1 0,4 3 0,-3-5 0,5 6 0,-5-7 0,2 6 0,-3-5 0,3 5 0,-2-5 0,6 5 0,-6-5 0,5 5 0,-5-5 0,2 5 0,-3-5 0,0 5 0,1-6 0,2 6 0,-2-5 0,5 6 0,-5-7 0,2 6 0,-3-2 0,0 2 0,1-2 0,2 2 0,-2-5 0,5 5 0,-6-5 0,3 2 0,0 0 0,-2-2 0,5 5 0,-6-5 0,7 5 0,-7-5 0,6 5 0,-6-5 0,6 5 0,-5-2 0,5 2 0,-5 1 0,6 0 0,-3 0 0,3-1 0,0 1 0,-4-3 0,3 3 0,-2-4 0,3 5 0,0-1 0,0 0 0,0 0 0,0 0 0,0-1 0,0 1 0,0 0 0,0-1 0,0 1 0,0-1 0,0 1 0,3-1 0,0-2 0,4 2 0,0-5 0,-4 5 0,4-5 0,-4 2 0,1 0 0,2-2 0,-2 2 0,3-3 0,-4 4 0,3-3 0,-2 2 0,3-3 0,0 3 0,-1-3 0,1 6 0,0-5 0,-1 2 0,-2 0 0,2-2 0,-5 6 0,5-6 0,-2 5 0,3-2 0,-1-1 0,-2 4 0,2-7 0,-5 7 0,6-3 0,-4 3 0,4-1 0,-3 1 0,2 0 0,-2 0 0,0 0 0,1-3 0,-4 2 0,2-2 0,0 3 0,1 0 0,0 0 0,-1 0 0,0-4 0,-2 4 0,5-3 0,-5 3 0,2 0 0,-3-1 0,3-2 0,-2 2 0,2-2 0,-3 2 0,0 1 0,0-1 0,0 1 0,0 0 0,0-1 0,0 1 0,0-1 0,0 1 0,0 0 0,0-1 0,0 1 0,0 0 0,0 0 0,0 0 0,0 0 0,0 0 0,0-1 0,0 1 0,0 0 0,0-1 0,0 1 0,0 0 0,-3-4 0,2 4 0,-5-4 0,2 5 0,-3-2 0,3 1 0,-2-3 0,5 2 0,-6-5 0,6 5 0,-5-5 0,5 5 0,-6-5 0,6 5 0,-5-5 0,5 6 0,-6-7 0,3 3 0,0 1 0,-2-4 0,5 7 0,-5-6 0,2 5 0,-3-5 0,3 5 0,-2-5 0,6 5 0,-7-5 0,7 6 0,-6-6 0,5 5 0,-2-2 0,0 0 0,2 2 0,-6-2 0,7 3 0,-7-3 0,6 2 0,-2-2 0,0 0 0,2 2 0,-2-2 0,-1 0 0,3 2 0,-5-2 0,5 3 0,-4-3 0,4-4 0,-9-1 0,9-8 0,-9 5 0,9-6 0,-5 6 0,5-2 0,-5 6 0,5-7 0,-6 6 0,6-5 0,-5 2 0,2-4 0,-3 1 0,3 0 0,-3 3 0,7-2 0,-7 5 0,6-6 0,-6 7 0,4-6 0,-5 5 0,5-6 0,-4 7 0,3-4 0,-3 1 0,0 3 0,0-4 0,0 4 0,0-3 0,1 3 0,-1-3 0,3 5 0,11 2 0,-2-1 0,9 0 0,-7 1 0,0-3 0,1 5 0,-2-5 0,1 5 0,0-5 0,0 5 0,-1-5 0,1 2 0,-3 0 0,3-2 0,-6 5 0,5-5 0,-2 2 0,0 0 0,2-2 0,-5 5 0,5-5 0,-6 6 0,7-6 0,-6 5 0,5-5 0,-5 5 0,6-6 0,-7 7 0,7-6 0,-6 5 0,5-2 0,-5 3 0,5-3 0,-2 2 0,0-2 0,2 2 0,-5 1 0,5-3 0,-5 2 0,5-5 0,-5 6 0,5-6 0,-5 5 0,5-2 0,-2 0 0,-1 2 0,3-5 0,-5 6 0,5-4 0,-2 1 0,-1 3 0,3-6 0,-5 5 0,5-5 0,-6 4 0,6-4 0,-5 5 0,5-5 0,-5 5 0,5-6 0,-5 6 0,5-5 0,-3 1 0,3-2 0,1 0 0,-1 0 0,1 0 0,-1 0 0,-2-3 0,2-1 0,-2-4 0,0 1 0,3 3 0,-3-3 0,0 3 0,3-4 0,-3 1 0,3 3 0,-3-2 0,2 1 0,-2-2 0,0 0 0,2 3 0,-1-3 0,-1 3 0,2 0 0,-5-3 0,6 6 0,-6-5 0,5 5 0,-5-6 0,5 3 0,-2 0 0,0-2 0,2 5 0,-2-6 0,3 7 0,-3-7 0,2 7 0,-5-7 0,5 6 0,-2-2 0,3 0 0,0 3 0,0-6 0,0 5 0,-1-2 0,-2-1 0,2 4 0,-3-4 0,-2 4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4T14:54:09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250 0 24575,'-11'4'0,"-7"4"0,9 0 0,-7 3 0,9-3 0,-1-1 0,-11 8 0,9-6 0,-9 6 0,12-8 0,-1 1 0,-4 0 0,3-1 0,-3 1 0,5 0 0,-1-1 0,0 1 0,1-1 0,-1 0 0,1 1 0,3-1 0,-3 1 0,3-1 0,0 1 0,0-1 0,1 0 0,2 1 0,-2-1 0,3 0 0,0 1 0,0-2 0,0 2 0,0-2 0,0 1 0,0 0 0,0 0 0,0 0 0,0 1 0,0-1 0,0 0 0,0 0 0,0-1 0,3-2 0,-2 2 0,5-2 0,-5 3 0,5-3 0,-5 2 0,6-5 0,-7 6 0,7-4 0,-7 4 0,6-3 0,-2 2 0,3-5 0,-3 5 0,2-2 0,-2 0 0,3 2 0,-3-2 0,2-1 0,-2 4 0,0-3 0,3 0 0,-6 3 0,5-6 0,-2 5 0,1-2 0,1 1 0,-2 1 0,0-2 0,3 0 0,-3 3 0,0-3 0,3 4 0,-3-1 0,3 0 0,0 0 0,-3 1 0,3-1 0,-3 0 0,3 0 0,-3 0 0,2 1 0,-1-1 0,2 0 0,-3 1 0,2-4 0,-5 2 0,5-2 0,-1 0 0,-1 3 0,2-3 0,-2 3 0,0 1 0,2-5 0,-5 4 0,6-3 0,-6 3 0,5-3 0,-5 3 0,5-4 0,-5 4 0,5-3 0,-5 2 0,2-2 0,0 0 0,-2 2 0,2-2 0,-3 3 0,0-1 0,0 1 0,0-1 0,0 1 0,0-1 0,0 1 0,0 0 0,0-1 0,0 1 0,0-1 0,0 1 0,0-1 0,0 1 0,-3-4 0,2 3 0,-2-2 0,0 0 0,2 2 0,-5-5 0,5 5 0,-2-2 0,0 0 0,2 2 0,-6-5 0,6 5 0,-5-5 0,5 5 0,-6-2 0,4 3 0,-4 0 0,0-1 0,0 1 0,0 0 0,3 0 0,-2-3 0,2 2 0,-3-2 0,0-1 0,3 4 0,-2-7 0,5 7 0,-6-6 0,3 5 0,-3-5 0,0 5 0,0-5 0,3 6 0,-2-7 0,2 7 0,-3-4 0,0 1 0,3 2 0,-2-2 0,2 3 0,1 0 0,-4-3 0,6 2 0,-5-5 0,5 5 0,-6-2 0,6 4 0,-5-1 0,2 0 0,0 0 0,-3 0 0,6 0 0,-5 1 0,2-1 0,-1 0 0,-1-3 0,5 3 0,-2-3 0,-1 0 0,3 3 0,-5-3 0,5 3 0,-3 0 0,1-3 0,2 3 0,-2-4 0,0 1 0,2 3 0,-3-3 0,4 3 0,0 0 0,0-1 0,0 1 0,0 0 0,0-1 0,0 0 0,0 0 0,3-2 0,-2 2 0,5-6 0,-5 6 0,5-5 0,-2 5 0,3-2 0,-1 2 0,-2 1 0,2-4 0,-2 3 0,3-5 0,-4 5 0,3-5 0,-5 5 0,6-5 0,-6 5 0,5-5 0,-2 5 0,2-5 0,-2 5 0,2-5 0,-5 5 0,6-5 0,-6 5 0,5-5 0,-2 5 0,3-2 0,0 3 0,-1-1 0,-2 1 0,2-3 0,-5 2 0,6-5 0,-6 6 0,5-3 0,-2 3 0,3 0 0,0-1 0,-4 1 0,4 0 0,-3-3 0,0 3 0,3-3 0,-7 3 0,7 1 0,-3-1 0,4 0 0,-4 1 0,2-1 0,-2 1 0,4-4 0,-4 2 0,3-1 0,-7 2 0,7 0 0,-6 1 0,5-4 0,-5 3 0,6-3 0,-6 3 0,5-3 0,-5 3 0,6-3 0,-6 3 0,5 0 0,-2 1 0,0-1 0,-1 0 0,0 1 0,1-1 0,0 0 0,-1 0 0,-3 0 0,3-3 0,-2 3 0,2-3 0,-3 3 0,0 0 0,0 0 0,0 0 0,0 0 0,0 0 0,0 0 0,0 0 0,0 0 0,0 0 0,0 0 0,0 0 0,0 0 0,0-1 0,0 1 0,0-1 0,0 1 0,0-1 0,0 1 0,-3-4 0,3 3 0,-7-5 0,7 5 0,-7-6 0,6 6 0,-5-5 0,3 5 0,-4-2 0,0-1 0,4 3 0,-3-5 0,5 6 0,-5-7 0,2 6 0,-3-5 0,3 5 0,-2-5 0,6 5 0,-6-5 0,5 5 0,-5-5 0,2 5 0,-3-5 0,0 5 0,1-6 0,2 6 0,-2-5 0,5 6 0,-5-7 0,2 6 0,-3-2 0,0 2 0,1-2 0,2 2 0,-2-5 0,5 5 0,-6-5 0,3 2 0,0 0 0,-2-2 0,5 5 0,-6-5 0,7 5 0,-7-5 0,6 5 0,-6-5 0,6 5 0,-5-2 0,5 2 0,-5 1 0,6 0 0,-3 0 0,3-1 0,0 1 0,-4-3 0,3 3 0,-2-4 0,3 5 0,0-1 0,0 0 0,0 0 0,0 0 0,0-1 0,0 1 0,0 0 0,0-1 0,0 1 0,0-1 0,0 1 0,3-1 0,0-2 0,4 2 0,0-5 0,-4 5 0,4-5 0,-4 2 0,1 0 0,2-2 0,-2 2 0,3-3 0,-4 4 0,3-3 0,-2 2 0,3-3 0,0 3 0,-1-3 0,1 6 0,0-5 0,-1 2 0,-2 0 0,2-2 0,-5 6 0,5-6 0,-2 5 0,3-2 0,-1-1 0,-2 4 0,2-7 0,-5 7 0,6-3 0,-4 3 0,4-1 0,-3 1 0,2 0 0,-2 0 0,0 0 0,1-3 0,-4 2 0,2-2 0,0 3 0,1 0 0,0 0 0,-1 0 0,0-4 0,-2 4 0,5-3 0,-5 3 0,2 0 0,-3-1 0,3-2 0,-2 2 0,2-2 0,-3 2 0,0 1 0,0-1 0,0 1 0,0 0 0,0-1 0,0 1 0,0-1 0,0 1 0,0 0 0,0-1 0,0 1 0,0 0 0,0 0 0,0 0 0,0 0 0,0 0 0,0-1 0,0 1 0,0 0 0,0-1 0,0 1 0,0 0 0,-3-4 0,2 4 0,-5-4 0,2 5 0,-3-2 0,3 1 0,-2-3 0,5 2 0,-6-5 0,6 5 0,-5-5 0,5 5 0,-6-5 0,6 5 0,-5-5 0,5 6 0,-6-7 0,3 3 0,0 1 0,-2-4 0,5 7 0,-5-6 0,2 5 0,-3-5 0,3 5 0,-2-5 0,6 5 0,-7-5 0,7 6 0,-6-6 0,5 5 0,-2-2 0,0 0 0,2 2 0,-6-2 0,7 3 0,-7-3 0,6 2 0,-2-2 0,0 0 0,2 2 0,-2-2 0,-1 0 0,3 2 0,-5-2 0,5 3 0,-4-3 0,4-4 0,-9-1 0,9-8 0,-9 5 0,9-6 0,-5 6 0,5-2 0,-5 6 0,5-7 0,-6 6 0,6-5 0,-5 2 0,2-4 0,-3 1 0,3 0 0,-3 3 0,7-2 0,-7 5 0,6-6 0,-6 7 0,4-6 0,-5 5 0,5-6 0,-4 7 0,3-4 0,-3 1 0,0 3 0,0-4 0,0 4 0,0-3 0,1 3 0,-1-3 0,3 5 0,11 2 0,-2-1 0,9 0 0,-7 1 0,0-3 0,1 5 0,-2-5 0,1 5 0,0-5 0,0 5 0,-1-5 0,1 2 0,-3 0 0,3-2 0,-6 5 0,5-5 0,-2 2 0,0 0 0,2-2 0,-5 5 0,5-5 0,-6 6 0,7-6 0,-6 5 0,5-5 0,-5 5 0,6-6 0,-7 7 0,7-6 0,-6 5 0,5-2 0,-5 3 0,5-3 0,-2 2 0,0-2 0,2 2 0,-5 1 0,5-3 0,-5 2 0,5-5 0,-5 6 0,5-6 0,-5 5 0,5-2 0,-2 0 0,-1 2 0,3-5 0,-5 6 0,5-4 0,-2 1 0,-1 3 0,3-6 0,-5 5 0,5-5 0,-6 4 0,6-4 0,-5 5 0,5-5 0,-5 5 0,5-6 0,-5 6 0,5-5 0,-3 1 0,3-2 0,1 0 0,-1 0 0,1 0 0,-1 0 0,-2-3 0,2-1 0,-2-4 0,0 1 0,3 3 0,-3-3 0,0 3 0,3-4 0,-3 1 0,3 3 0,-3-2 0,2 1 0,-2-2 0,0 0 0,2 3 0,-1-3 0,-1 3 0,2 0 0,-5-3 0,6 6 0,-6-5 0,5 5 0,-5-6 0,5 3 0,-2 0 0,0-2 0,2 5 0,-2-6 0,3 7 0,-3-7 0,2 7 0,-5-7 0,5 6 0,-2-2 0,3 0 0,0 3 0,0-6 0,0 5 0,-1-2 0,-2-1 0,2 4 0,-3-4 0,-2 4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1:54.5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16383,'16'0'0,"6"0"0,15 0 0,-12 0 0,25 0 0,35 16 0,-18-3 0,-14-1 0,-3 2 0,-6 3 0,8 1 0,-7-1 0,9 1 0,-9-1 0,7 1 0,-8-1 0,0 0 0,-2-1 0,0 1 0,-9-1 0,19 2 0,-18-2 0,18 1 0,-18-1 0,8 1 0,-11-2 0,0 1 0,1 0 0,-1-1 0,0 1 0,-8-2 0,6 1 0,-13-1 0,13 1 0,-6-1 0,0-5 0,6 5 0,-6-5 0,1 5 0,5 1 0,-6 0 0,0-1 0,7 1 0,-15-1 0,14 1 0,-6 0 0,0-1 0,7 1 0,-7 0 0,0-7 0,-2 5 0,-8-11 0,8 10 0,-6-10 0,7 11 0,-9-12 0,0 11 0,-1-11 0,0 5 0,-5 0 0,3-5 0,-9 10 0,4-9 0,-5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2T12:21:47.1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16383,'20'0'0,"3"0"0,19 0 0,2 0 0,23 0 0,-9 0 0,22 0 0,6 10 0,0-7 0,-29 6 0,0 2 0,29 11 0,-36-11 0,-2 2 0,35 17 0,0-10 0,-12 0 0,9 0 0,-22-1 0,9 0 0,-12-1 0,-1-8 0,1 7 0,-11-9 0,-2 2 0,-11-3 0,-8-1 0,7-5 0,-15 5 0,6 0 0,-8-4 0,-1 3 0,0-5 0,-1 0 0,1 0 0,-6 6 0,5-4 0,-3 4 0,5-1 0,8-3 0,2 4 0,0-1 0,6-3 0,-5 4 0,7 1 0,0-6 0,11 6 0,-8 0 0,7-5 0,1 13 0,-8-13 0,8 6 0,-11-1 0,-8-5 0,-2 4 0,-8 0 0,0-4 0,1 4 0,-1-6 0,-6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7E50C-47E9-424D-B798-13D7D44709BF}" type="datetimeFigureOut">
              <a:rPr lang="en-US" smtClean="0"/>
              <a:t>1/24/25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2FBCA-B8E5-644A-BC86-5CB419FCF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9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normal hierarchy comes from that of quarks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2FBCA-B8E5-644A-BC86-5CB419FCFB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6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that ab initio methods are systematically improvable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2FBCA-B8E5-644A-BC86-5CB419FCFB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52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2FBCA-B8E5-644A-BC86-5CB419FCFB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1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axial-vector coupling </a:t>
            </a:r>
            <a:r>
              <a:rPr lang="en-US" dirty="0" err="1"/>
              <a:t>g_A</a:t>
            </a:r>
            <a:r>
              <a:rPr lang="en-US" dirty="0"/>
              <a:t> that can is known from the beta decay of neutron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2FBCA-B8E5-644A-BC86-5CB419FCFB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6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this combines different isotopes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2FBCA-B8E5-644A-BC86-5CB419FCFB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1305038"/>
            <a:ext cx="5172769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09" y="2244121"/>
            <a:ext cx="5172771" cy="41339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6245815" y="1305038"/>
            <a:ext cx="517277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245817" y="2244120"/>
            <a:ext cx="5172772" cy="41339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498687"/>
            <a:ext cx="10645179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6352782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1302539"/>
            <a:ext cx="7687507" cy="5169760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0" y="511822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1302538"/>
            <a:ext cx="6921889" cy="5169761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6751761" y="3588762"/>
            <a:ext cx="5169760" cy="5973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10731045" cy="1581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0" y="490784"/>
            <a:ext cx="10721636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1302540"/>
            <a:ext cx="10721635" cy="4669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q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1302539"/>
            <a:ext cx="5100448" cy="50755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q"/>
              <a:defRPr sz="28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318144" y="1302539"/>
            <a:ext cx="5110502" cy="50755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q"/>
              <a:defRPr sz="28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0.png"/><Relationship Id="rId7" Type="http://schemas.openxmlformats.org/officeDocument/2006/relationships/image" Target="../media/image7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62.emf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841.png"/><Relationship Id="rId7" Type="http://schemas.openxmlformats.org/officeDocument/2006/relationships/image" Target="../media/image7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Relationship Id="rId9" Type="http://schemas.openxmlformats.org/officeDocument/2006/relationships/image" Target="../media/image7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850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openxmlformats.org/officeDocument/2006/relationships/image" Target="../media/image800.png"/><Relationship Id="rId21" Type="http://schemas.openxmlformats.org/officeDocument/2006/relationships/image" Target="../media/image890.png"/><Relationship Id="rId7" Type="http://schemas.openxmlformats.org/officeDocument/2006/relationships/image" Target="../media/image830.png"/><Relationship Id="rId12" Type="http://schemas.openxmlformats.org/officeDocument/2006/relationships/customXml" Target="../ink/ink21.xml"/><Relationship Id="rId17" Type="http://schemas.openxmlformats.org/officeDocument/2006/relationships/image" Target="../media/image870.png"/><Relationship Id="rId25" Type="http://schemas.openxmlformats.org/officeDocument/2006/relationships/image" Target="../media/image910.png"/><Relationship Id="rId2" Type="http://schemas.openxmlformats.org/officeDocument/2006/relationships/image" Target="../media/image831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29" Type="http://schemas.openxmlformats.org/officeDocument/2006/relationships/image" Target="../media/image930.pn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7.xml"/><Relationship Id="rId11" Type="http://schemas.openxmlformats.org/officeDocument/2006/relationships/customXml" Target="../ink/ink20.xml"/><Relationship Id="rId24" Type="http://schemas.openxmlformats.org/officeDocument/2006/relationships/customXml" Target="../ink/ink27.xml"/><Relationship Id="rId5" Type="http://schemas.openxmlformats.org/officeDocument/2006/relationships/image" Target="../media/image98.png"/><Relationship Id="rId15" Type="http://schemas.openxmlformats.org/officeDocument/2006/relationships/image" Target="../media/image860.png"/><Relationship Id="rId23" Type="http://schemas.openxmlformats.org/officeDocument/2006/relationships/image" Target="../media/image900.png"/><Relationship Id="rId28" Type="http://schemas.openxmlformats.org/officeDocument/2006/relationships/customXml" Target="../ink/ink29.xml"/><Relationship Id="rId10" Type="http://schemas.openxmlformats.org/officeDocument/2006/relationships/customXml" Target="../ink/ink19.xml"/><Relationship Id="rId19" Type="http://schemas.openxmlformats.org/officeDocument/2006/relationships/image" Target="../media/image880.png"/><Relationship Id="rId4" Type="http://schemas.openxmlformats.org/officeDocument/2006/relationships/image" Target="../media/image810.png"/><Relationship Id="rId9" Type="http://schemas.openxmlformats.org/officeDocument/2006/relationships/image" Target="../media/image840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920.png"/><Relationship Id="rId30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s://www.publicdomainpictures.net/en/view-image.php?image=209039&amp;picture=physical-world-map-robinson" TargetMode="External"/><Relationship Id="rId7" Type="http://schemas.openxmlformats.org/officeDocument/2006/relationships/image" Target="../media/image107.png"/><Relationship Id="rId12" Type="http://schemas.openxmlformats.org/officeDocument/2006/relationships/image" Target="../media/image10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ttps://www.publicdomainpictures.net/en/view-image.php?image=209039&amp;picture=physical-world-map-robinson" TargetMode="External"/><Relationship Id="rId7" Type="http://schemas.openxmlformats.org/officeDocument/2006/relationships/image" Target="../media/image11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92.png"/><Relationship Id="rId4" Type="http://schemas.openxmlformats.org/officeDocument/2006/relationships/image" Target="../media/image122.png"/><Relationship Id="rId9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microsoft.com/office/2018/10/relationships/comments" Target="../comments/modernComment_12E_885945EC.xml"/><Relationship Id="rId7" Type="http://schemas.openxmlformats.org/officeDocument/2006/relationships/image" Target="../media/image9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0.png"/><Relationship Id="rId5" Type="http://schemas.openxmlformats.org/officeDocument/2006/relationships/image" Target="../media/image94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8.emf"/><Relationship Id="rId7" Type="http://schemas.openxmlformats.org/officeDocument/2006/relationships/image" Target="../media/image101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emf"/><Relationship Id="rId5" Type="http://schemas.openxmlformats.org/officeDocument/2006/relationships/image" Target="../media/image96.emf"/><Relationship Id="rId4" Type="http://schemas.openxmlformats.org/officeDocument/2006/relationships/image" Target="../media/image9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02.png"/><Relationship Id="rId2" Type="http://schemas.microsoft.com/office/2018/10/relationships/comments" Target="../comments/modernComment_120_FFD0BF3E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emf"/><Relationship Id="rId5" Type="http://schemas.openxmlformats.org/officeDocument/2006/relationships/image" Target="../media/image1160.png"/><Relationship Id="rId4" Type="http://schemas.openxmlformats.org/officeDocument/2006/relationships/image" Target="../media/image1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0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141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png"/><Relationship Id="rId4" Type="http://schemas.openxmlformats.org/officeDocument/2006/relationships/image" Target="../media/image12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01.emf"/><Relationship Id="rId7" Type="http://schemas.openxmlformats.org/officeDocument/2006/relationships/image" Target="../media/image130.e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44.png"/><Relationship Id="rId7" Type="http://schemas.openxmlformats.org/officeDocument/2006/relationships/image" Target="../media/image98.emf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emf"/><Relationship Id="rId11" Type="http://schemas.openxmlformats.org/officeDocument/2006/relationships/image" Target="../media/image148.png"/><Relationship Id="rId5" Type="http://schemas.openxmlformats.org/officeDocument/2006/relationships/image" Target="../media/image101.emf"/><Relationship Id="rId10" Type="http://schemas.openxmlformats.org/officeDocument/2006/relationships/image" Target="../media/image147.png"/><Relationship Id="rId4" Type="http://schemas.openxmlformats.org/officeDocument/2006/relationships/image" Target="../media/image131.emf"/><Relationship Id="rId9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7" Type="http://schemas.openxmlformats.org/officeDocument/2006/relationships/image" Target="../media/image135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0.png"/><Relationship Id="rId10" Type="http://schemas.openxmlformats.org/officeDocument/2006/relationships/image" Target="../media/image163.png"/><Relationship Id="rId9" Type="http://schemas.openxmlformats.org/officeDocument/2006/relationships/image" Target="../media/image13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0.png"/><Relationship Id="rId18" Type="http://schemas.openxmlformats.org/officeDocument/2006/relationships/image" Target="../media/image610.png"/><Relationship Id="rId26" Type="http://schemas.openxmlformats.org/officeDocument/2006/relationships/customXml" Target="../ink/ink5.xml"/><Relationship Id="rId3" Type="http://schemas.openxmlformats.org/officeDocument/2006/relationships/image" Target="../media/image460.png"/><Relationship Id="rId21" Type="http://schemas.openxmlformats.org/officeDocument/2006/relationships/image" Target="../media/image63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17" Type="http://schemas.openxmlformats.org/officeDocument/2006/relationships/image" Target="../media/image600.png"/><Relationship Id="rId25" Type="http://schemas.openxmlformats.org/officeDocument/2006/relationships/customXml" Target="../ink/ink4.xml"/><Relationship Id="rId33" Type="http://schemas.openxmlformats.org/officeDocument/2006/relationships/chart" Target="../charts/chart1.xml"/><Relationship Id="rId16" Type="http://schemas.openxmlformats.org/officeDocument/2006/relationships/image" Target="../media/image590.png"/><Relationship Id="rId20" Type="http://schemas.openxmlformats.org/officeDocument/2006/relationships/customXml" Target="../ink/ink1.xml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24" Type="http://schemas.openxmlformats.org/officeDocument/2006/relationships/customXml" Target="../ink/ink3.xml"/><Relationship Id="rId32" Type="http://schemas.openxmlformats.org/officeDocument/2006/relationships/image" Target="../media/image40.sv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23" Type="http://schemas.openxmlformats.org/officeDocument/2006/relationships/image" Target="../media/image64.png"/><Relationship Id="rId28" Type="http://schemas.openxmlformats.org/officeDocument/2006/relationships/customXml" Target="../ink/ink7.xml"/><Relationship Id="rId10" Type="http://schemas.openxmlformats.org/officeDocument/2006/relationships/image" Target="../media/image530.png"/><Relationship Id="rId19" Type="http://schemas.openxmlformats.org/officeDocument/2006/relationships/image" Target="../media/image620.png"/><Relationship Id="rId31" Type="http://schemas.openxmlformats.org/officeDocument/2006/relationships/image" Target="../media/image39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Relationship Id="rId22" Type="http://schemas.openxmlformats.org/officeDocument/2006/relationships/customXml" Target="../ink/ink2.xml"/><Relationship Id="rId27" Type="http://schemas.openxmlformats.org/officeDocument/2006/relationships/customXml" Target="../ink/ink6.xml"/><Relationship Id="rId30" Type="http://schemas.openxmlformats.org/officeDocument/2006/relationships/image" Target="../media/image3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7" Type="http://schemas.openxmlformats.org/officeDocument/2006/relationships/image" Target="../media/image139.emf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9.emf"/><Relationship Id="rId5" Type="http://schemas.openxmlformats.org/officeDocument/2006/relationships/image" Target="../media/image132.emf"/><Relationship Id="rId4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emf"/><Relationship Id="rId5" Type="http://schemas.openxmlformats.org/officeDocument/2006/relationships/image" Target="../media/image146.emf"/><Relationship Id="rId4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11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68.png"/><Relationship Id="rId18" Type="http://schemas.openxmlformats.org/officeDocument/2006/relationships/customXml" Target="../ink/ink14.xml"/><Relationship Id="rId3" Type="http://schemas.openxmlformats.org/officeDocument/2006/relationships/image" Target="../media/image53.pn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openxmlformats.org/officeDocument/2006/relationships/customXml" Target="../ink/ink11.xml"/><Relationship Id="rId17" Type="http://schemas.openxmlformats.org/officeDocument/2006/relationships/image" Target="../media/image70.png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67.png"/><Relationship Id="rId24" Type="http://schemas.openxmlformats.org/officeDocument/2006/relationships/image" Target="../media/image50.png"/><Relationship Id="rId5" Type="http://schemas.openxmlformats.org/officeDocument/2006/relationships/customXml" Target="../ink/ink8.xml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28" Type="http://schemas.openxmlformats.org/officeDocument/2006/relationships/image" Target="../media/image54.png"/><Relationship Id="rId10" Type="http://schemas.openxmlformats.org/officeDocument/2006/relationships/customXml" Target="../ink/ink10.xml"/><Relationship Id="rId19" Type="http://schemas.openxmlformats.org/officeDocument/2006/relationships/image" Target="../media/image71.png"/><Relationship Id="rId4" Type="http://schemas.openxmlformats.org/officeDocument/2006/relationships/image" Target="../media/image370.png"/><Relationship Id="rId9" Type="http://schemas.openxmlformats.org/officeDocument/2006/relationships/image" Target="../media/image66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F37A-AE24-011C-7AE7-E3D7D7515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25" y="1262623"/>
            <a:ext cx="4757414" cy="2708557"/>
          </a:xfrm>
        </p:spPr>
        <p:txBody>
          <a:bodyPr>
            <a:noAutofit/>
          </a:bodyPr>
          <a:lstStyle/>
          <a:p>
            <a:r>
              <a:rPr lang="en-US" sz="3600" dirty="0"/>
              <a:t>How Can </a:t>
            </a:r>
            <a:r>
              <a:rPr lang="en-US" sz="3600" dirty="0" err="1"/>
              <a:t>Neutrinoless</a:t>
            </a:r>
            <a:r>
              <a:rPr lang="en-US" sz="3600" dirty="0"/>
              <a:t> Double-Beta Decay Help Us Understand Neutrinos?</a:t>
            </a:r>
            <a:endParaRPr lang="en-US" sz="36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73C76-9EE3-B165-8965-A49CE804F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4758396" cy="900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Lotta Jokiniemi (she/her/hers)</a:t>
            </a:r>
          </a:p>
          <a:p>
            <a:r>
              <a:rPr lang="en-US" dirty="0"/>
              <a:t>Postdoctoral Fellow, Theory Department, TRIUMF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3544A-740F-94B1-A9EF-0BB8690D30AC}"/>
              </a:ext>
            </a:extLst>
          </p:cNvPr>
          <p:cNvSpPr txBox="1"/>
          <p:nvPr/>
        </p:nvSpPr>
        <p:spPr>
          <a:xfrm>
            <a:off x="662725" y="5158760"/>
            <a:ext cx="4464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Physics Colloquium, </a:t>
            </a:r>
          </a:p>
          <a:p>
            <a:r>
              <a:rPr lang="en-US" dirty="0">
                <a:solidFill>
                  <a:schemeClr val="accent3"/>
                </a:solidFill>
              </a:rPr>
              <a:t>University of Tennessee, Knoxville</a:t>
            </a:r>
          </a:p>
          <a:p>
            <a:r>
              <a:rPr lang="en-US" dirty="0">
                <a:solidFill>
                  <a:schemeClr val="accent3"/>
                </a:solidFill>
              </a:rPr>
              <a:t>01/23/2025</a:t>
            </a:r>
          </a:p>
        </p:txBody>
      </p:sp>
    </p:spTree>
    <p:extLst>
      <p:ext uri="{BB962C8B-B14F-4D97-AF65-F5344CB8AC3E}">
        <p14:creationId xmlns:p14="http://schemas.microsoft.com/office/powerpoint/2010/main" val="1338593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08C17C-59C9-F469-8D94-65E455113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411" y="1305038"/>
            <a:ext cx="5172769" cy="380327"/>
          </a:xfrm>
        </p:spPr>
        <p:txBody>
          <a:bodyPr/>
          <a:lstStyle/>
          <a:p>
            <a:r>
              <a:rPr lang="en-US" dirty="0"/>
              <a:t>“Magic” numbers</a:t>
            </a:r>
          </a:p>
        </p:txBody>
      </p:sp>
      <p:pic>
        <p:nvPicPr>
          <p:cNvPr id="15" name="Content Placeholder 1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EF53B56-D582-16E4-C2D5-0C355BFA7D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4737" y="1854639"/>
            <a:ext cx="4016767" cy="45239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4F65E-776E-7D03-CD02-ED5786C089C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45815" y="1305038"/>
            <a:ext cx="5172773" cy="380327"/>
          </a:xfrm>
        </p:spPr>
        <p:txBody>
          <a:bodyPr/>
          <a:lstStyle/>
          <a:p>
            <a:r>
              <a:rPr lang="en-US" dirty="0"/>
              <a:t>Nuclear shell model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57D307-93E7-C551-3208-B8AE2FC7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methods based on observations</a:t>
            </a:r>
          </a:p>
        </p:txBody>
      </p:sp>
      <p:pic>
        <p:nvPicPr>
          <p:cNvPr id="13" name="Content Placeholder 12" descr="A diagram of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F632E17-FD03-D913-5B80-1F10582CF2B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164621" y="1613569"/>
            <a:ext cx="3844038" cy="4765006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4A0729-8D57-A3BB-EE7E-B4FB8D10C55B}"/>
              </a:ext>
            </a:extLst>
          </p:cNvPr>
          <p:cNvSpPr txBox="1"/>
          <p:nvPr/>
        </p:nvSpPr>
        <p:spPr>
          <a:xfrm>
            <a:off x="3050580" y="638957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M. </a:t>
            </a:r>
            <a:r>
              <a:rPr lang="en-US" i="1" dirty="0" err="1">
                <a:solidFill>
                  <a:schemeClr val="accent1"/>
                </a:solidFill>
              </a:rPr>
              <a:t>Göppert</a:t>
            </a:r>
            <a:r>
              <a:rPr lang="en-US" i="1" dirty="0">
                <a:solidFill>
                  <a:schemeClr val="accent1"/>
                </a:solidFill>
              </a:rPr>
              <a:t>-Mayer, Science 145, 999 (1964)</a:t>
            </a:r>
          </a:p>
        </p:txBody>
      </p:sp>
      <p:pic>
        <p:nvPicPr>
          <p:cNvPr id="18" name="Picture 17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E1FB7C07-9832-9244-2E00-BAA78C12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21" y="1930400"/>
            <a:ext cx="1527549" cy="2171697"/>
          </a:xfrm>
          <a:prstGeom prst="rect">
            <a:avLst/>
          </a:prstGeom>
        </p:spPr>
      </p:pic>
      <p:pic>
        <p:nvPicPr>
          <p:cNvPr id="20" name="Picture 19" descr="A close-up of a person wearing glasses&#10;&#10;Description automatically generated">
            <a:extLst>
              <a:ext uri="{FF2B5EF4-FFF2-40B4-BE49-F238E27FC236}">
                <a16:creationId xmlns:a16="http://schemas.microsoft.com/office/drawing/2014/main" id="{0F5C97F6-3C95-7A4B-E34C-913E1276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642" y="1912376"/>
            <a:ext cx="1454112" cy="2189721"/>
          </a:xfrm>
          <a:prstGeom prst="rect">
            <a:avLst/>
          </a:prstGeom>
        </p:spPr>
      </p:pic>
      <p:pic>
        <p:nvPicPr>
          <p:cNvPr id="22" name="Picture 21" descr="A close-up of a person&#10;&#10;Description automatically generated">
            <a:extLst>
              <a:ext uri="{FF2B5EF4-FFF2-40B4-BE49-F238E27FC236}">
                <a16:creationId xmlns:a16="http://schemas.microsoft.com/office/drawing/2014/main" id="{85821FF4-3010-22D6-50C3-A67E1458B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130" y="1927273"/>
            <a:ext cx="1444219" cy="2174824"/>
          </a:xfrm>
          <a:prstGeom prst="rect">
            <a:avLst/>
          </a:prstGeom>
        </p:spPr>
      </p:pic>
      <p:pic>
        <p:nvPicPr>
          <p:cNvPr id="24" name="Picture 23" descr="A close up of a coin&#10;&#10;Description automatically generated">
            <a:extLst>
              <a:ext uri="{FF2B5EF4-FFF2-40B4-BE49-F238E27FC236}">
                <a16:creationId xmlns:a16="http://schemas.microsoft.com/office/drawing/2014/main" id="{185658BB-E716-6099-F8FD-42043F142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978" y="4681349"/>
            <a:ext cx="1780241" cy="17517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D6FFB8-235C-FBD3-1E0B-A39473784E99}"/>
              </a:ext>
            </a:extLst>
          </p:cNvPr>
          <p:cNvSpPr txBox="1"/>
          <p:nvPr/>
        </p:nvSpPr>
        <p:spPr>
          <a:xfrm>
            <a:off x="4121557" y="5042073"/>
            <a:ext cx="26978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/>
              <a:t>Nobel prize in Physics 1963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02D2F-17A8-34D7-F8A4-576B4471353B}"/>
              </a:ext>
            </a:extLst>
          </p:cNvPr>
          <p:cNvSpPr txBox="1"/>
          <p:nvPr/>
        </p:nvSpPr>
        <p:spPr>
          <a:xfrm>
            <a:off x="4014130" y="4165600"/>
            <a:ext cx="1444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Wigner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9779E2-6CAC-EB82-131D-807862833846}"/>
              </a:ext>
            </a:extLst>
          </p:cNvPr>
          <p:cNvSpPr txBox="1"/>
          <p:nvPr/>
        </p:nvSpPr>
        <p:spPr>
          <a:xfrm>
            <a:off x="5627030" y="4191000"/>
            <a:ext cx="14442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accent1"/>
                </a:solidFill>
              </a:rPr>
              <a:t>Göppert</a:t>
            </a:r>
            <a:r>
              <a:rPr lang="en-US" i="1" dirty="0">
                <a:solidFill>
                  <a:schemeClr val="accent1"/>
                </a:solidFill>
              </a:rPr>
              <a:t>-Mayer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FCF9E-65B8-1C96-17FA-4DF268C5F42B}"/>
              </a:ext>
            </a:extLst>
          </p:cNvPr>
          <p:cNvSpPr txBox="1"/>
          <p:nvPr/>
        </p:nvSpPr>
        <p:spPr>
          <a:xfrm>
            <a:off x="7290730" y="4191000"/>
            <a:ext cx="1444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Jensen</a:t>
            </a:r>
          </a:p>
        </p:txBody>
      </p:sp>
    </p:spTree>
    <p:extLst>
      <p:ext uri="{BB962C8B-B14F-4D97-AF65-F5344CB8AC3E}">
        <p14:creationId xmlns:p14="http://schemas.microsoft.com/office/powerpoint/2010/main" val="3524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4" grpId="1" build="p"/>
      <p:bldP spid="4" grpId="2" build="p"/>
      <p:bldP spid="16" grpId="0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AEA18-19CC-1331-074D-93C0FE8C7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411" y="1305038"/>
            <a:ext cx="5172769" cy="380327"/>
          </a:xfrm>
        </p:spPr>
        <p:txBody>
          <a:bodyPr/>
          <a:lstStyle/>
          <a:p>
            <a:r>
              <a:rPr lang="en-US" dirty="0"/>
              <a:t>Nuclear pairing</a:t>
            </a:r>
          </a:p>
        </p:txBody>
      </p:sp>
      <p:pic>
        <p:nvPicPr>
          <p:cNvPr id="8" name="Content Placeholder 7" descr="A blue and orange spheres with a white cross&#10;&#10;Description automatically generated">
            <a:extLst>
              <a:ext uri="{FF2B5EF4-FFF2-40B4-BE49-F238E27FC236}">
                <a16:creationId xmlns:a16="http://schemas.microsoft.com/office/drawing/2014/main" id="{D5B1DF98-2287-A81E-F9E4-43E5844064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7199" y="2973181"/>
            <a:ext cx="4613275" cy="202460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EFCEBCB-4E2A-D9E3-00A0-2AB1B0BE70E2}"/>
                  </a:ext>
                </a:extLst>
              </p:cNvPr>
              <p:cNvSpPr>
                <a:spLocks noGrp="1"/>
              </p:cNvSpPr>
              <p:nvPr>
                <p:ph type="body" idx="12"/>
              </p:nvPr>
            </p:nvSpPr>
            <p:spPr>
              <a:xfrm>
                <a:off x="7200900" y="5963224"/>
                <a:ext cx="4295186" cy="38032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b="1" i="1" dirty="0"/>
                  <a:t>BCS theory for nuclei, …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EFCEBCB-4E2A-D9E3-00A0-2AB1B0BE70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2"/>
              </p:nvPr>
            </p:nvSpPr>
            <p:spPr>
              <a:xfrm>
                <a:off x="7200900" y="5963224"/>
                <a:ext cx="4295186" cy="380327"/>
              </a:xfrm>
              <a:blipFill>
                <a:blip r:embed="rId3"/>
                <a:stretch>
                  <a:fillRect t="-3225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54703AC-5FD2-971F-8B58-D645CBF834A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584201" y="1876701"/>
            <a:ext cx="5662612" cy="465084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3009604-02CB-E96D-B26E-986646D6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methods based on observations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BC38E3-B8F7-1E85-BA7D-42166704FB8A}"/>
              </a:ext>
            </a:extLst>
          </p:cNvPr>
          <p:cNvCxnSpPr>
            <a:cxnSpLocks/>
          </p:cNvCxnSpPr>
          <p:nvPr/>
        </p:nvCxnSpPr>
        <p:spPr>
          <a:xfrm>
            <a:off x="3086100" y="4000500"/>
            <a:ext cx="0" cy="1524000"/>
          </a:xfrm>
          <a:prstGeom prst="straightConnector1">
            <a:avLst/>
          </a:prstGeom>
          <a:ln w="28575">
            <a:solidFill>
              <a:srgbClr val="05AEE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D36F5A-7145-4F29-8E4E-E90A82E82184}"/>
              </a:ext>
            </a:extLst>
          </p:cNvPr>
          <p:cNvCxnSpPr>
            <a:cxnSpLocks/>
          </p:cNvCxnSpPr>
          <p:nvPr/>
        </p:nvCxnSpPr>
        <p:spPr>
          <a:xfrm>
            <a:off x="4876800" y="4216400"/>
            <a:ext cx="0" cy="1422400"/>
          </a:xfrm>
          <a:prstGeom prst="straightConnector1">
            <a:avLst/>
          </a:prstGeom>
          <a:ln w="28575">
            <a:solidFill>
              <a:srgbClr val="05AEE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B54B6A-0C8B-6979-3714-EEC74498AD06}"/>
                  </a:ext>
                </a:extLst>
              </p:cNvPr>
              <p:cNvSpPr txBox="1"/>
              <p:nvPr/>
            </p:nvSpPr>
            <p:spPr>
              <a:xfrm>
                <a:off x="4953000" y="4800600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solidFill>
                            <a:srgbClr val="05AEE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b="1" i="1" smtClean="0">
                          <a:solidFill>
                            <a:srgbClr val="05AEE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</m:oMath>
                  </m:oMathPara>
                </a14:m>
                <a:endParaRPr lang="en-US" b="1" dirty="0">
                  <a:solidFill>
                    <a:srgbClr val="05AEE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B54B6A-0C8B-6979-3714-EEC74498A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800600"/>
                <a:ext cx="357470" cy="276999"/>
              </a:xfrm>
              <a:prstGeom prst="rect">
                <a:avLst/>
              </a:prstGeom>
              <a:blipFill>
                <a:blip r:embed="rId5"/>
                <a:stretch>
                  <a:fillRect l="-13793" r="-1034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37243E-34A0-A644-2449-7AD241FAB1D7}"/>
                  </a:ext>
                </a:extLst>
              </p:cNvPr>
              <p:cNvSpPr txBox="1"/>
              <p:nvPr/>
            </p:nvSpPr>
            <p:spPr>
              <a:xfrm>
                <a:off x="3149600" y="4622800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solidFill>
                            <a:srgbClr val="05AEE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b="1" i="1" smtClean="0">
                          <a:solidFill>
                            <a:srgbClr val="05AEE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</m:oMath>
                  </m:oMathPara>
                </a14:m>
                <a:endParaRPr lang="en-US" b="1" dirty="0">
                  <a:solidFill>
                    <a:srgbClr val="05AEE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37243E-34A0-A644-2449-7AD241FA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600" y="4622800"/>
                <a:ext cx="357470" cy="276999"/>
              </a:xfrm>
              <a:prstGeom prst="rect">
                <a:avLst/>
              </a:prstGeom>
              <a:blipFill>
                <a:blip r:embed="rId6"/>
                <a:stretch>
                  <a:fillRect l="-14286" r="-1428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0C7109CB-E0A3-55E3-90AD-2DE222721A8D}"/>
              </a:ext>
            </a:extLst>
          </p:cNvPr>
          <p:cNvSpPr/>
          <p:nvPr/>
        </p:nvSpPr>
        <p:spPr>
          <a:xfrm>
            <a:off x="2400300" y="5334000"/>
            <a:ext cx="355600" cy="355600"/>
          </a:xfrm>
          <a:prstGeom prst="ellipse">
            <a:avLst/>
          </a:prstGeom>
          <a:noFill/>
          <a:ln w="28575">
            <a:solidFill>
              <a:srgbClr val="05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527345-2E74-0B67-F5BA-14B3FE44B1F0}"/>
              </a:ext>
            </a:extLst>
          </p:cNvPr>
          <p:cNvSpPr/>
          <p:nvPr/>
        </p:nvSpPr>
        <p:spPr>
          <a:xfrm>
            <a:off x="4229100" y="5486400"/>
            <a:ext cx="355600" cy="355600"/>
          </a:xfrm>
          <a:prstGeom prst="ellipse">
            <a:avLst/>
          </a:prstGeom>
          <a:noFill/>
          <a:ln w="28575">
            <a:solidFill>
              <a:srgbClr val="05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1B478DFA-B6ED-E620-9214-BAF6D3501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566" y="1965434"/>
            <a:ext cx="1623020" cy="2434530"/>
          </a:xfrm>
          <a:prstGeom prst="rect">
            <a:avLst/>
          </a:prstGeom>
        </p:spPr>
      </p:pic>
      <p:pic>
        <p:nvPicPr>
          <p:cNvPr id="9" name="Picture 8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4F47A435-69AF-2EDE-7F90-E31D7E5AC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134" y="1965434"/>
            <a:ext cx="1623020" cy="2434530"/>
          </a:xfrm>
          <a:prstGeom prst="rect">
            <a:avLst/>
          </a:prstGeom>
        </p:spPr>
      </p:pic>
      <p:pic>
        <p:nvPicPr>
          <p:cNvPr id="16" name="Picture 15" descr="A person with his hand on his chin&#10;&#10;AI-generated content may be incorrect.">
            <a:extLst>
              <a:ext uri="{FF2B5EF4-FFF2-40B4-BE49-F238E27FC236}">
                <a16:creationId xmlns:a16="http://schemas.microsoft.com/office/drawing/2014/main" id="{94221C85-093C-FD2B-EB02-7A82B524E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779" y="1965434"/>
            <a:ext cx="1623020" cy="24345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8E40AC-835E-AA0C-232A-89B2F1B7B171}"/>
              </a:ext>
            </a:extLst>
          </p:cNvPr>
          <p:cNvSpPr txBox="1"/>
          <p:nvPr/>
        </p:nvSpPr>
        <p:spPr>
          <a:xfrm>
            <a:off x="6506565" y="4423834"/>
            <a:ext cx="162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Bardeen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E07169-DAC3-4F2B-0CE7-D94880447805}"/>
              </a:ext>
            </a:extLst>
          </p:cNvPr>
          <p:cNvSpPr txBox="1"/>
          <p:nvPr/>
        </p:nvSpPr>
        <p:spPr>
          <a:xfrm>
            <a:off x="8253135" y="4440767"/>
            <a:ext cx="162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Cooper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E2E843-9DC3-0FB9-F90F-610D22662ACD}"/>
              </a:ext>
            </a:extLst>
          </p:cNvPr>
          <p:cNvSpPr txBox="1"/>
          <p:nvPr/>
        </p:nvSpPr>
        <p:spPr>
          <a:xfrm>
            <a:off x="9999703" y="4423834"/>
            <a:ext cx="160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accent1"/>
                </a:solidFill>
              </a:rPr>
              <a:t>Scrieffer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25" name="Picture 24" descr="A close up of a coin&#10;&#10;AI-generated content may be incorrect.">
            <a:extLst>
              <a:ext uri="{FF2B5EF4-FFF2-40B4-BE49-F238E27FC236}">
                <a16:creationId xmlns:a16="http://schemas.microsoft.com/office/drawing/2014/main" id="{238EE17B-E2A9-1222-70BD-2CAFFABF4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1712" y="4382143"/>
            <a:ext cx="1628695" cy="16026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0F7DCA-731A-DA43-2DEE-07ECBED89F3D}"/>
              </a:ext>
            </a:extLst>
          </p:cNvPr>
          <p:cNvSpPr txBox="1"/>
          <p:nvPr/>
        </p:nvSpPr>
        <p:spPr>
          <a:xfrm>
            <a:off x="7061481" y="4840496"/>
            <a:ext cx="307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Nobel prize in Physics 1972</a:t>
            </a:r>
          </a:p>
        </p:txBody>
      </p:sp>
    </p:spTree>
    <p:extLst>
      <p:ext uri="{BB962C8B-B14F-4D97-AF65-F5344CB8AC3E}">
        <p14:creationId xmlns:p14="http://schemas.microsoft.com/office/powerpoint/2010/main" val="6804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screenshot, ball&#10;&#10;Description automatically generated">
            <a:extLst>
              <a:ext uri="{FF2B5EF4-FFF2-40B4-BE49-F238E27FC236}">
                <a16:creationId xmlns:a16="http://schemas.microsoft.com/office/drawing/2014/main" id="{DD3CC888-C16D-D949-6D8F-0FF2776D3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5719" y="1466989"/>
            <a:ext cx="5730281" cy="48923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4D000-FA32-7FB6-1E28-B6A84792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Ab initio (lat. ‘from the beginning’) </a:t>
            </a:r>
            <a:r>
              <a:rPr lang="en-US" dirty="0"/>
              <a:t>nuclear theory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CDB102-F8CE-2468-153E-55751BCDDBB1}"/>
                  </a:ext>
                </a:extLst>
              </p:cNvPr>
              <p:cNvSpPr txBox="1"/>
              <p:nvPr/>
            </p:nvSpPr>
            <p:spPr>
              <a:xfrm>
                <a:off x="6847536" y="2779683"/>
                <a:ext cx="3007298" cy="55226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CA" sz="2800">
                              <a:latin typeface="Cambria Math" panose="02040503050406030204" pitchFamily="18" charset="0"/>
                            </a:rPr>
                            <m:t>eff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d>
                            <m:d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CDB102-F8CE-2468-153E-55751BCDD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36" y="2779683"/>
                <a:ext cx="3007298" cy="5522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 descr="A diagram of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B9F835FC-96BB-1BDE-1F16-9BCCEB968A8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7"/>
          <a:stretch>
            <a:fillRect/>
          </a:stretch>
        </p:blipFill>
        <p:spPr>
          <a:xfrm>
            <a:off x="6418729" y="2045833"/>
            <a:ext cx="4960657" cy="4180386"/>
          </a:xfrm>
        </p:spPr>
      </p:pic>
      <p:pic>
        <p:nvPicPr>
          <p:cNvPr id="14" name="Picture 13" descr="A diagram of a molecule&#10;&#10;Description automatically generated">
            <a:extLst>
              <a:ext uri="{FF2B5EF4-FFF2-40B4-BE49-F238E27FC236}">
                <a16:creationId xmlns:a16="http://schemas.microsoft.com/office/drawing/2014/main" id="{1D2B9398-2A27-EA72-0DE4-4393A5F93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07" y="1557936"/>
            <a:ext cx="5909792" cy="4892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381B96-3E56-6EF4-CE99-1B980E165561}"/>
              </a:ext>
            </a:extLst>
          </p:cNvPr>
          <p:cNvSpPr txBox="1"/>
          <p:nvPr/>
        </p:nvSpPr>
        <p:spPr>
          <a:xfrm>
            <a:off x="6418729" y="6226219"/>
            <a:ext cx="527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H. </a:t>
            </a:r>
            <a:r>
              <a:rPr lang="en-US" i="1" dirty="0" err="1">
                <a:solidFill>
                  <a:schemeClr val="accent1"/>
                </a:solidFill>
              </a:rPr>
              <a:t>Hergert</a:t>
            </a:r>
            <a:r>
              <a:rPr lang="en-US" i="1" dirty="0">
                <a:solidFill>
                  <a:schemeClr val="accent1"/>
                </a:solidFill>
              </a:rPr>
              <a:t>, Front. Phys. 8 (2020)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B32AF-1294-4E22-D69F-C1DA5DCA2611}"/>
              </a:ext>
            </a:extLst>
          </p:cNvPr>
          <p:cNvSpPr txBox="1"/>
          <p:nvPr/>
        </p:nvSpPr>
        <p:spPr>
          <a:xfrm>
            <a:off x="6245225" y="1272988"/>
            <a:ext cx="5173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5B0F0"/>
                </a:solidFill>
              </a:rPr>
              <a:t>Chiral expansion of the nuclear force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845A8E-F720-1386-77C2-4AC71DA7FF18}"/>
              </a:ext>
            </a:extLst>
          </p:cNvPr>
          <p:cNvSpPr txBox="1"/>
          <p:nvPr/>
        </p:nvSpPr>
        <p:spPr>
          <a:xfrm>
            <a:off x="773410" y="1272988"/>
            <a:ext cx="485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5B0F0"/>
                </a:solidFill>
              </a:rPr>
              <a:t>Ideally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EBE056-BD35-F540-30EA-39C1750A8C0A}"/>
              </a:ext>
            </a:extLst>
          </p:cNvPr>
          <p:cNvSpPr txBox="1"/>
          <p:nvPr/>
        </p:nvSpPr>
        <p:spPr>
          <a:xfrm>
            <a:off x="773409" y="1260880"/>
            <a:ext cx="485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5B0F0"/>
                </a:solidFill>
              </a:rPr>
              <a:t>Currently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2A5ADF-EB07-20F4-0ABF-561EDB7CDF08}"/>
              </a:ext>
            </a:extLst>
          </p:cNvPr>
          <p:cNvSpPr txBox="1"/>
          <p:nvPr/>
        </p:nvSpPr>
        <p:spPr>
          <a:xfrm>
            <a:off x="365719" y="6359313"/>
            <a:ext cx="556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Courtesy of Petr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485A-1B0D-FDF9-F8DD-3F64D48E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we do with </a:t>
            </a:r>
            <a:r>
              <a:rPr lang="en-US" i="1" dirty="0"/>
              <a:t>ab initio </a:t>
            </a:r>
            <a:r>
              <a:rPr lang="en-US" dirty="0"/>
              <a:t>nuclear</a:t>
            </a:r>
            <a:r>
              <a:rPr lang="en-US" i="1" dirty="0"/>
              <a:t> </a:t>
            </a:r>
            <a:r>
              <a:rPr lang="en-US" dirty="0"/>
              <a:t>methods?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47173E-B621-5CBE-7BC4-DF183671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38" y="1053032"/>
            <a:ext cx="8648700" cy="5215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333D8B-36B1-5C33-02C7-8BDF9829DFA0}"/>
              </a:ext>
            </a:extLst>
          </p:cNvPr>
          <p:cNvSpPr txBox="1"/>
          <p:nvPr/>
        </p:nvSpPr>
        <p:spPr>
          <a:xfrm>
            <a:off x="1934816" y="6268278"/>
            <a:ext cx="7407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Figure courtesy of A. </a:t>
            </a:r>
            <a:r>
              <a:rPr lang="en-US" sz="1600" i="1" dirty="0" err="1">
                <a:solidFill>
                  <a:schemeClr val="accent1"/>
                </a:solidFill>
              </a:rPr>
              <a:t>Belley</a:t>
            </a:r>
            <a:r>
              <a:rPr lang="en-US" sz="1600" i="1" dirty="0">
                <a:solidFill>
                  <a:schemeClr val="accent1"/>
                </a:solidFill>
              </a:rPr>
              <a:t>, (adapted from H. </a:t>
            </a:r>
            <a:r>
              <a:rPr lang="en-US" sz="1600" i="1" dirty="0" err="1">
                <a:solidFill>
                  <a:schemeClr val="accent1"/>
                </a:solidFill>
              </a:rPr>
              <a:t>Hergert</a:t>
            </a:r>
            <a:r>
              <a:rPr lang="en-US" sz="1600" i="1" dirty="0">
                <a:solidFill>
                  <a:schemeClr val="accent1"/>
                </a:solidFill>
              </a:rPr>
              <a:t>, Front. Phys. 8 (2020))</a:t>
            </a:r>
          </a:p>
        </p:txBody>
      </p:sp>
    </p:spTree>
    <p:extLst>
      <p:ext uri="{BB962C8B-B14F-4D97-AF65-F5344CB8AC3E}">
        <p14:creationId xmlns:p14="http://schemas.microsoft.com/office/powerpoint/2010/main" val="312743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0E840C-2F97-C4FB-4F75-539E620D319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1531" y="2685171"/>
            <a:ext cx="6842125" cy="13734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</a:rPr>
              <a:t>What is </a:t>
            </a:r>
            <a:r>
              <a:rPr lang="en-US" b="1" dirty="0" err="1">
                <a:solidFill>
                  <a:srgbClr val="00B0F0"/>
                </a:solidFill>
              </a:rPr>
              <a:t>N</a:t>
            </a:r>
            <a:r>
              <a:rPr lang="en-US" sz="4400" b="1" dirty="0" err="1">
                <a:solidFill>
                  <a:srgbClr val="00B0F0"/>
                </a:solidFill>
              </a:rPr>
              <a:t>eutrinoless</a:t>
            </a:r>
            <a:r>
              <a:rPr lang="en-US" sz="4400" b="1" dirty="0">
                <a:solidFill>
                  <a:srgbClr val="00B0F0"/>
                </a:solidFill>
              </a:rPr>
              <a:t> Double-Beta </a:t>
            </a:r>
            <a:r>
              <a:rPr lang="en-US" b="1" dirty="0">
                <a:solidFill>
                  <a:srgbClr val="00B0F0"/>
                </a:solidFill>
              </a:rPr>
              <a:t>D</a:t>
            </a:r>
            <a:r>
              <a:rPr lang="en-US" sz="4400" b="1" dirty="0">
                <a:solidFill>
                  <a:srgbClr val="00B0F0"/>
                </a:solidFill>
              </a:rPr>
              <a:t>ecay?</a:t>
            </a:r>
          </a:p>
        </p:txBody>
      </p:sp>
    </p:spTree>
    <p:extLst>
      <p:ext uri="{BB962C8B-B14F-4D97-AF65-F5344CB8AC3E}">
        <p14:creationId xmlns:p14="http://schemas.microsoft.com/office/powerpoint/2010/main" val="400531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2062B3-D554-2CF9-0857-7AFEAFEF52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dirty="0"/>
                  <a:t> decays of nuclei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2062B3-D554-2CF9-0857-7AFEAFEF52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827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F5602F-6948-3D4B-C704-3040D36C9A79}"/>
                  </a:ext>
                </a:extLst>
              </p:cNvPr>
              <p:cNvSpPr txBox="1"/>
              <p:nvPr/>
            </p:nvSpPr>
            <p:spPr>
              <a:xfrm>
                <a:off x="681470" y="1785461"/>
                <a:ext cx="3474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Beta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="1" dirty="0"/>
                  <a:t>) decay of a nucleus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F5602F-6948-3D4B-C704-3040D36C9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0" y="1785461"/>
                <a:ext cx="3474893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44C68A-2D72-B9CA-D5D1-7EBAABAEF191}"/>
                  </a:ext>
                </a:extLst>
              </p:cNvPr>
              <p:cNvSpPr txBox="1"/>
              <p:nvPr/>
            </p:nvSpPr>
            <p:spPr>
              <a:xfrm>
                <a:off x="4560745" y="1574953"/>
                <a:ext cx="34748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Two-neutrino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b="1" dirty="0"/>
                  <a:t>) double-beta decay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44C68A-2D72-B9CA-D5D1-7EBAABAEF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745" y="1574953"/>
                <a:ext cx="3474893" cy="646331"/>
              </a:xfrm>
              <a:prstGeom prst="rect">
                <a:avLst/>
              </a:prstGeom>
              <a:blipFill>
                <a:blip r:embed="rId5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0EF382-3815-AE16-D7E8-2647BB4CA0C4}"/>
                  </a:ext>
                </a:extLst>
              </p:cNvPr>
              <p:cNvSpPr txBox="1"/>
              <p:nvPr/>
            </p:nvSpPr>
            <p:spPr>
              <a:xfrm>
                <a:off x="8361521" y="1647957"/>
                <a:ext cx="34748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Neutrinoless</a:t>
                </a:r>
                <a:r>
                  <a:rPr lang="en-CA" b="1" dirty="0"/>
                  <a:t>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b="1" dirty="0"/>
                  <a:t>) double-beta decay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0EF382-3815-AE16-D7E8-2647BB4CA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521" y="1647957"/>
                <a:ext cx="3474893" cy="646331"/>
              </a:xfrm>
              <a:prstGeom prst="rect">
                <a:avLst/>
              </a:prstGeom>
              <a:blipFill>
                <a:blip r:embed="rId6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C970CAA1-BF8A-9419-656D-A5C4C2DB36B0}"/>
                  </a:ext>
                </a:extLst>
              </p:cNvPr>
              <p:cNvSpPr/>
              <p:nvPr/>
            </p:nvSpPr>
            <p:spPr>
              <a:xfrm>
                <a:off x="681471" y="5140036"/>
                <a:ext cx="3474893" cy="90054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sPre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sPre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CA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C970CAA1-BF8A-9419-656D-A5C4C2DB3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1" y="5140036"/>
                <a:ext cx="3474893" cy="90054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32B3AFB9-AA42-1488-BD18-8A95C144A2A1}"/>
                  </a:ext>
                </a:extLst>
              </p:cNvPr>
              <p:cNvSpPr/>
              <p:nvPr/>
            </p:nvSpPr>
            <p:spPr>
              <a:xfrm>
                <a:off x="4560745" y="5140036"/>
                <a:ext cx="3474893" cy="90054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sPre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sPre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CA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acc>
                            <m:accPr>
                              <m:chr m:val="̅"/>
                              <m:ctrlP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32B3AFB9-AA42-1488-BD18-8A95C144A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745" y="5140036"/>
                <a:ext cx="3474893" cy="90054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84346B58-E047-55F0-37D3-3E6E6FDAF5E0}"/>
                  </a:ext>
                </a:extLst>
              </p:cNvPr>
              <p:cNvSpPr/>
              <p:nvPr/>
            </p:nvSpPr>
            <p:spPr>
              <a:xfrm>
                <a:off x="8361521" y="5140036"/>
                <a:ext cx="3474893" cy="90054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sPre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sPre>
                        </m:e>
                        <m: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CA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84346B58-E047-55F0-37D3-3E6E6FDAF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521" y="5140036"/>
                <a:ext cx="3474893" cy="90054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0CDCC08-0DE3-8C60-C999-7E297966C6E0}"/>
              </a:ext>
            </a:extLst>
          </p:cNvPr>
          <p:cNvGrpSpPr/>
          <p:nvPr/>
        </p:nvGrpSpPr>
        <p:grpSpPr>
          <a:xfrm>
            <a:off x="1103260" y="3219013"/>
            <a:ext cx="3053103" cy="1386242"/>
            <a:chOff x="1103260" y="3219013"/>
            <a:chExt cx="3053103" cy="138624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5E4B6C3-25B0-9E86-5D38-753E1C5E69FD}"/>
                </a:ext>
              </a:extLst>
            </p:cNvPr>
            <p:cNvSpPr/>
            <p:nvPr/>
          </p:nvSpPr>
          <p:spPr>
            <a:xfrm rot="19134313" flipH="1" flipV="1">
              <a:off x="1103260" y="3311243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DC1491-FF44-3120-393E-9061B19F2689}"/>
                </a:ext>
              </a:extLst>
            </p:cNvPr>
            <p:cNvSpPr/>
            <p:nvPr/>
          </p:nvSpPr>
          <p:spPr>
            <a:xfrm rot="19134313" flipH="1" flipV="1">
              <a:off x="3069998" y="3301904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5F2377-4720-B402-F248-FA851347A7DA}"/>
                </a:ext>
              </a:extLst>
            </p:cNvPr>
            <p:cNvSpPr/>
            <p:nvPr/>
          </p:nvSpPr>
          <p:spPr>
            <a:xfrm flipH="1" flipV="1">
              <a:off x="3384383" y="3642997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A16927-F0F9-B29E-F836-1EE0D7FFFB23}"/>
                </a:ext>
              </a:extLst>
            </p:cNvPr>
            <p:cNvSpPr/>
            <p:nvPr/>
          </p:nvSpPr>
          <p:spPr>
            <a:xfrm flipH="1" flipV="1">
              <a:off x="3126993" y="3561276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21919C-DB2E-08CF-1AB8-09B825C2482B}"/>
                </a:ext>
              </a:extLst>
            </p:cNvPr>
            <p:cNvSpPr/>
            <p:nvPr/>
          </p:nvSpPr>
          <p:spPr>
            <a:xfrm flipH="1" flipV="1">
              <a:off x="3354665" y="3239222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8DE985-7F91-E339-C06B-9D847BA555E4}"/>
                </a:ext>
              </a:extLst>
            </p:cNvPr>
            <p:cNvSpPr/>
            <p:nvPr/>
          </p:nvSpPr>
          <p:spPr>
            <a:xfrm flipH="1" flipV="1">
              <a:off x="3496175" y="3477438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11AB21-6657-0565-BDE9-9710F39EEB00}"/>
                </a:ext>
              </a:extLst>
            </p:cNvPr>
            <p:cNvSpPr/>
            <p:nvPr/>
          </p:nvSpPr>
          <p:spPr>
            <a:xfrm rot="19134313" flipH="1" flipV="1">
              <a:off x="3272591" y="3413696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93A609-2085-6EA4-0970-16F9DBEAF62B}"/>
                </a:ext>
              </a:extLst>
            </p:cNvPr>
            <p:cNvSpPr/>
            <p:nvPr/>
          </p:nvSpPr>
          <p:spPr>
            <a:xfrm flipH="1" flipV="1">
              <a:off x="1436112" y="3624661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661288B-7114-924F-DB8E-E9DF8DFC0227}"/>
                </a:ext>
              </a:extLst>
            </p:cNvPr>
            <p:cNvSpPr/>
            <p:nvPr/>
          </p:nvSpPr>
          <p:spPr>
            <a:xfrm flipH="1" flipV="1">
              <a:off x="1178722" y="3542940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18BA96F-4A83-0F5F-EB4C-E961E978A4B3}"/>
                </a:ext>
              </a:extLst>
            </p:cNvPr>
            <p:cNvSpPr/>
            <p:nvPr/>
          </p:nvSpPr>
          <p:spPr>
            <a:xfrm flipH="1" flipV="1">
              <a:off x="1381621" y="3219013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DC0AB97-B6C0-146D-FCF0-C23AE40C9107}"/>
                </a:ext>
              </a:extLst>
            </p:cNvPr>
            <p:cNvSpPr/>
            <p:nvPr/>
          </p:nvSpPr>
          <p:spPr>
            <a:xfrm flipH="1" flipV="1">
              <a:off x="1547904" y="3459102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EF7DB8A-98A2-4A8C-6917-8B78E9BBF009}"/>
                </a:ext>
              </a:extLst>
            </p:cNvPr>
            <p:cNvSpPr/>
            <p:nvPr/>
          </p:nvSpPr>
          <p:spPr>
            <a:xfrm rot="19134313" flipH="1" flipV="1">
              <a:off x="1324320" y="3395360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72" name="Right Arrow 71">
              <a:extLst>
                <a:ext uri="{FF2B5EF4-FFF2-40B4-BE49-F238E27FC236}">
                  <a16:creationId xmlns:a16="http://schemas.microsoft.com/office/drawing/2014/main" id="{F02510EB-DBDB-6DDE-35FD-305A89CBD83B}"/>
                </a:ext>
              </a:extLst>
            </p:cNvPr>
            <p:cNvSpPr/>
            <p:nvPr/>
          </p:nvSpPr>
          <p:spPr>
            <a:xfrm>
              <a:off x="2017420" y="3378850"/>
              <a:ext cx="978408" cy="485528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  <a:lumMod val="82199"/>
                  </a:schemeClr>
                </a:gs>
                <a:gs pos="69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2053F2D-3695-17B7-1DD7-9A9D63CEE412}"/>
                </a:ext>
              </a:extLst>
            </p:cNvPr>
            <p:cNvSpPr/>
            <p:nvPr/>
          </p:nvSpPr>
          <p:spPr>
            <a:xfrm flipH="1" flipV="1">
              <a:off x="3924547" y="4348695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9CD75C0-4103-22C4-2AD7-34FB892F541F}"/>
                </a:ext>
              </a:extLst>
            </p:cNvPr>
            <p:cNvSpPr/>
            <p:nvPr/>
          </p:nvSpPr>
          <p:spPr>
            <a:xfrm flipH="1" flipV="1">
              <a:off x="3155632" y="4373439"/>
              <a:ext cx="231816" cy="23181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80D3693-B2D9-F1B2-9894-F9C6C22D5B7A}"/>
                </a:ext>
              </a:extLst>
            </p:cNvPr>
            <p:cNvCxnSpPr>
              <a:cxnSpLocks/>
            </p:cNvCxnSpPr>
            <p:nvPr/>
          </p:nvCxnSpPr>
          <p:spPr>
            <a:xfrm>
              <a:off x="3679456" y="4036797"/>
              <a:ext cx="295043" cy="31340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313C17A-9D88-00BB-F824-8601EE31D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2957" y="4051004"/>
              <a:ext cx="229365" cy="27421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7EED2E-79D5-6923-5273-A551EFD204DA}"/>
              </a:ext>
            </a:extLst>
          </p:cNvPr>
          <p:cNvGrpSpPr/>
          <p:nvPr/>
        </p:nvGrpSpPr>
        <p:grpSpPr>
          <a:xfrm>
            <a:off x="4737690" y="2701482"/>
            <a:ext cx="3142560" cy="1986387"/>
            <a:chOff x="5032710" y="2700007"/>
            <a:chExt cx="3142560" cy="198638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B3617F-9AB7-AA58-9ECF-2FBF33BC8FDF}"/>
                </a:ext>
              </a:extLst>
            </p:cNvPr>
            <p:cNvSpPr/>
            <p:nvPr/>
          </p:nvSpPr>
          <p:spPr>
            <a:xfrm rot="19134313" flipH="1" flipV="1">
              <a:off x="7025964" y="3287660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4F89D82-9BEF-06DB-DF41-CBBE1F453389}"/>
                </a:ext>
              </a:extLst>
            </p:cNvPr>
            <p:cNvSpPr/>
            <p:nvPr/>
          </p:nvSpPr>
          <p:spPr>
            <a:xfrm flipH="1" flipV="1">
              <a:off x="7347064" y="3646123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0E397A-26AD-E5BE-1DA9-3AA4D6D2CE88}"/>
                </a:ext>
              </a:extLst>
            </p:cNvPr>
            <p:cNvSpPr/>
            <p:nvPr/>
          </p:nvSpPr>
          <p:spPr>
            <a:xfrm flipH="1" flipV="1">
              <a:off x="7089674" y="3564402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C8918C-3B92-20AE-9CA2-71F98C7636B2}"/>
                </a:ext>
              </a:extLst>
            </p:cNvPr>
            <p:cNvSpPr/>
            <p:nvPr/>
          </p:nvSpPr>
          <p:spPr>
            <a:xfrm flipH="1" flipV="1">
              <a:off x="7315613" y="3245676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07F79A-0D21-C2B4-0FF8-0E8AA24C6107}"/>
                </a:ext>
              </a:extLst>
            </p:cNvPr>
            <p:cNvSpPr/>
            <p:nvPr/>
          </p:nvSpPr>
          <p:spPr>
            <a:xfrm flipH="1" flipV="1">
              <a:off x="7458856" y="3480564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45D9B0-751D-0F09-FC1E-259DB1A27885}"/>
                </a:ext>
              </a:extLst>
            </p:cNvPr>
            <p:cNvSpPr/>
            <p:nvPr/>
          </p:nvSpPr>
          <p:spPr>
            <a:xfrm rot="19134313" flipH="1" flipV="1">
              <a:off x="7235272" y="3416822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F6660D-7BDE-46A1-F3E8-3E033F25C0A5}"/>
                </a:ext>
              </a:extLst>
            </p:cNvPr>
            <p:cNvSpPr/>
            <p:nvPr/>
          </p:nvSpPr>
          <p:spPr>
            <a:xfrm rot="19134313" flipH="1" flipV="1">
              <a:off x="5032710" y="3329579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F95383B-09F4-861A-0F07-82D07A63370B}"/>
                </a:ext>
              </a:extLst>
            </p:cNvPr>
            <p:cNvSpPr/>
            <p:nvPr/>
          </p:nvSpPr>
          <p:spPr>
            <a:xfrm flipH="1" flipV="1">
              <a:off x="5365562" y="3642997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6EBE9FA-B0C0-EEF6-EC99-ACE7A784BCC3}"/>
                </a:ext>
              </a:extLst>
            </p:cNvPr>
            <p:cNvSpPr/>
            <p:nvPr/>
          </p:nvSpPr>
          <p:spPr>
            <a:xfrm flipH="1" flipV="1">
              <a:off x="5108172" y="3561276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F443DB-09D8-E100-1443-189C6E5580FC}"/>
                </a:ext>
              </a:extLst>
            </p:cNvPr>
            <p:cNvSpPr/>
            <p:nvPr/>
          </p:nvSpPr>
          <p:spPr>
            <a:xfrm flipH="1" flipV="1">
              <a:off x="5311071" y="3237349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39E5F41-FD6F-E8AB-F0D3-6EED4DE5F1A3}"/>
                </a:ext>
              </a:extLst>
            </p:cNvPr>
            <p:cNvSpPr/>
            <p:nvPr/>
          </p:nvSpPr>
          <p:spPr>
            <a:xfrm flipH="1" flipV="1">
              <a:off x="5477354" y="3477438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AE9D9E2-08F3-EFE0-4413-BA49921E6390}"/>
                </a:ext>
              </a:extLst>
            </p:cNvPr>
            <p:cNvSpPr/>
            <p:nvPr/>
          </p:nvSpPr>
          <p:spPr>
            <a:xfrm rot="19134313" flipH="1" flipV="1">
              <a:off x="5253770" y="3413696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94C5E2-FD68-562F-DEAF-53ED52B5FA20}"/>
                </a:ext>
              </a:extLst>
            </p:cNvPr>
            <p:cNvSpPr/>
            <p:nvPr/>
          </p:nvSpPr>
          <p:spPr>
            <a:xfrm flipH="1" flipV="1">
              <a:off x="6949680" y="2700007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01F66C3-66A1-B801-EE83-FDE91BFDCFE4}"/>
                </a:ext>
              </a:extLst>
            </p:cNvPr>
            <p:cNvSpPr/>
            <p:nvPr/>
          </p:nvSpPr>
          <p:spPr>
            <a:xfrm flipH="1" flipV="1">
              <a:off x="7943454" y="4164977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B108283-DF01-3F13-D572-B62F0E3D0FFB}"/>
                </a:ext>
              </a:extLst>
            </p:cNvPr>
            <p:cNvSpPr/>
            <p:nvPr/>
          </p:nvSpPr>
          <p:spPr>
            <a:xfrm flipH="1" flipV="1">
              <a:off x="6606875" y="2951135"/>
              <a:ext cx="231816" cy="23181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1E3B93-4F84-2068-F151-7F1BB51CEAB0}"/>
                </a:ext>
              </a:extLst>
            </p:cNvPr>
            <p:cNvSpPr/>
            <p:nvPr/>
          </p:nvSpPr>
          <p:spPr>
            <a:xfrm flipH="1" flipV="1">
              <a:off x="7675690" y="4454578"/>
              <a:ext cx="231816" cy="23181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C2613ED-8C20-ED15-A6E8-25F51F9783EE}"/>
                </a:ext>
              </a:extLst>
            </p:cNvPr>
            <p:cNvCxnSpPr>
              <a:cxnSpLocks/>
            </p:cNvCxnSpPr>
            <p:nvPr/>
          </p:nvCxnSpPr>
          <p:spPr>
            <a:xfrm>
              <a:off x="7590538" y="4067184"/>
              <a:ext cx="129332" cy="36650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3C18FFF-A88A-ACFF-B3BA-2851FD2BC1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82" y="2951135"/>
              <a:ext cx="82138" cy="25853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7419CE-02CC-C16E-6D8D-93B0B9EC0A84}"/>
                </a:ext>
              </a:extLst>
            </p:cNvPr>
            <p:cNvCxnSpPr>
              <a:cxnSpLocks/>
            </p:cNvCxnSpPr>
            <p:nvPr/>
          </p:nvCxnSpPr>
          <p:spPr>
            <a:xfrm>
              <a:off x="7712816" y="4003644"/>
              <a:ext cx="230638" cy="17304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F2E4A70-65D0-9678-C27D-7859C4943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9607" y="3173656"/>
              <a:ext cx="220144" cy="14029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2B172552-2080-4B70-3555-DE0254A18EDF}"/>
                </a:ext>
              </a:extLst>
            </p:cNvPr>
            <p:cNvSpPr/>
            <p:nvPr/>
          </p:nvSpPr>
          <p:spPr>
            <a:xfrm>
              <a:off x="5965668" y="3362154"/>
              <a:ext cx="978408" cy="485528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  <a:lumMod val="82199"/>
                  </a:schemeClr>
                </a:gs>
                <a:gs pos="69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58AB57-8868-6336-8882-F2292FCE2A30}"/>
              </a:ext>
            </a:extLst>
          </p:cNvPr>
          <p:cNvGrpSpPr/>
          <p:nvPr/>
        </p:nvGrpSpPr>
        <p:grpSpPr>
          <a:xfrm>
            <a:off x="8461129" y="2925839"/>
            <a:ext cx="3328173" cy="1464490"/>
            <a:chOff x="8461129" y="2925839"/>
            <a:chExt cx="3328173" cy="146449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791A127-41D4-1DB7-50F1-F9FD60F7B625}"/>
                </a:ext>
              </a:extLst>
            </p:cNvPr>
            <p:cNvSpPr/>
            <p:nvPr/>
          </p:nvSpPr>
          <p:spPr>
            <a:xfrm rot="19134313" flipH="1" flipV="1">
              <a:off x="8461129" y="3311243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BE0500F-F45A-7490-E05D-6DF9FF91DDEC}"/>
                </a:ext>
              </a:extLst>
            </p:cNvPr>
            <p:cNvSpPr/>
            <p:nvPr/>
          </p:nvSpPr>
          <p:spPr>
            <a:xfrm rot="19134313" flipH="1" flipV="1">
              <a:off x="10765624" y="3274511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9AA4631-6CA0-A94F-9577-ECEFCC695203}"/>
                </a:ext>
              </a:extLst>
            </p:cNvPr>
            <p:cNvSpPr/>
            <p:nvPr/>
          </p:nvSpPr>
          <p:spPr>
            <a:xfrm flipH="1" flipV="1">
              <a:off x="11066138" y="3621174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33A26C7-3291-0C71-259A-23724407DC87}"/>
                </a:ext>
              </a:extLst>
            </p:cNvPr>
            <p:cNvSpPr/>
            <p:nvPr/>
          </p:nvSpPr>
          <p:spPr>
            <a:xfrm flipH="1" flipV="1">
              <a:off x="10808748" y="3539453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B2DD396-7AAF-EDE8-C3ED-5DCC570A5CEF}"/>
                </a:ext>
              </a:extLst>
            </p:cNvPr>
            <p:cNvSpPr/>
            <p:nvPr/>
          </p:nvSpPr>
          <p:spPr>
            <a:xfrm flipH="1" flipV="1">
              <a:off x="11032332" y="3218908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E02025E-64F6-F9B8-A0FC-432DA7A66188}"/>
                </a:ext>
              </a:extLst>
            </p:cNvPr>
            <p:cNvSpPr/>
            <p:nvPr/>
          </p:nvSpPr>
          <p:spPr>
            <a:xfrm flipH="1" flipV="1">
              <a:off x="11177930" y="3455615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8B32C9A-2069-F2C1-A4F5-82555630CB1A}"/>
                </a:ext>
              </a:extLst>
            </p:cNvPr>
            <p:cNvSpPr/>
            <p:nvPr/>
          </p:nvSpPr>
          <p:spPr>
            <a:xfrm rot="19134313" flipH="1" flipV="1">
              <a:off x="10954346" y="3391873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053479C-1CF8-0283-FE84-B1B21534DDE2}"/>
                </a:ext>
              </a:extLst>
            </p:cNvPr>
            <p:cNvSpPr/>
            <p:nvPr/>
          </p:nvSpPr>
          <p:spPr>
            <a:xfrm flipH="1" flipV="1">
              <a:off x="8793981" y="3624661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E05F076-DB6A-1945-F857-C0A6F9153EA0}"/>
                </a:ext>
              </a:extLst>
            </p:cNvPr>
            <p:cNvSpPr/>
            <p:nvPr/>
          </p:nvSpPr>
          <p:spPr>
            <a:xfrm flipH="1" flipV="1">
              <a:off x="8536591" y="3542940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DB604CA-BD82-9B02-2B93-E030B21689FB}"/>
                </a:ext>
              </a:extLst>
            </p:cNvPr>
            <p:cNvSpPr/>
            <p:nvPr/>
          </p:nvSpPr>
          <p:spPr>
            <a:xfrm flipH="1" flipV="1">
              <a:off x="8739490" y="3219013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EBE608-487C-0E8B-7A50-6C0033AD39D1}"/>
                </a:ext>
              </a:extLst>
            </p:cNvPr>
            <p:cNvSpPr/>
            <p:nvPr/>
          </p:nvSpPr>
          <p:spPr>
            <a:xfrm flipH="1" flipV="1">
              <a:off x="8905773" y="3459102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760C805-0E0E-063E-761F-8D2E7EFD4148}"/>
                </a:ext>
              </a:extLst>
            </p:cNvPr>
            <p:cNvSpPr/>
            <p:nvPr/>
          </p:nvSpPr>
          <p:spPr>
            <a:xfrm rot="19134313" flipH="1" flipV="1">
              <a:off x="8682189" y="3395360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8CF5920-F22B-E840-8648-5107FA417A64}"/>
                </a:ext>
              </a:extLst>
            </p:cNvPr>
            <p:cNvSpPr/>
            <p:nvPr/>
          </p:nvSpPr>
          <p:spPr>
            <a:xfrm flipH="1" flipV="1">
              <a:off x="10383277" y="2925839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7AD8820-BDF1-89BB-2A88-8F793746AE76}"/>
                </a:ext>
              </a:extLst>
            </p:cNvPr>
            <p:cNvSpPr/>
            <p:nvPr/>
          </p:nvSpPr>
          <p:spPr>
            <a:xfrm flipH="1" flipV="1">
              <a:off x="11557486" y="4158513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85658FB-DD7F-DDC4-6F3B-82D25DACE2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624" y="3154859"/>
              <a:ext cx="228917" cy="18233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66BEB8A-B27D-DB00-2F91-43134D3CE984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7098" y="3988754"/>
              <a:ext cx="214337" cy="20370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255910EA-640C-98A0-5661-61004114242E}"/>
                </a:ext>
              </a:extLst>
            </p:cNvPr>
            <p:cNvSpPr/>
            <p:nvPr/>
          </p:nvSpPr>
          <p:spPr>
            <a:xfrm rot="8480379">
              <a:off x="10655783" y="3320363"/>
              <a:ext cx="792000" cy="792000"/>
            </a:xfrm>
            <a:prstGeom prst="arc">
              <a:avLst>
                <a:gd name="adj1" fmla="val 16200000"/>
                <a:gd name="adj2" fmla="val 4741688"/>
              </a:avLst>
            </a:prstGeom>
            <a:ln w="31750">
              <a:solidFill>
                <a:schemeClr val="tx1"/>
              </a:solidFill>
              <a:beve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BBB546-FC92-EFFE-D2B9-9CFADF4BF377}"/>
                </a:ext>
              </a:extLst>
            </p:cNvPr>
            <p:cNvSpPr/>
            <p:nvPr/>
          </p:nvSpPr>
          <p:spPr>
            <a:xfrm flipH="1" flipV="1">
              <a:off x="10634261" y="3845056"/>
              <a:ext cx="231816" cy="2318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5060E003-CDA1-E046-A840-54BBE3EDFD1B}"/>
                </a:ext>
              </a:extLst>
            </p:cNvPr>
            <p:cNvSpPr/>
            <p:nvPr/>
          </p:nvSpPr>
          <p:spPr>
            <a:xfrm>
              <a:off x="9439297" y="3407744"/>
              <a:ext cx="978408" cy="485528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  <a:lumMod val="82199"/>
                  </a:schemeClr>
                </a:gs>
                <a:gs pos="69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2F7CD03-B2E4-63BF-AA89-7F038250822B}"/>
              </a:ext>
            </a:extLst>
          </p:cNvPr>
          <p:cNvSpPr txBox="1"/>
          <p:nvPr/>
        </p:nvSpPr>
        <p:spPr>
          <a:xfrm>
            <a:off x="613450" y="6216455"/>
            <a:ext cx="361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/>
                </a:solidFill>
              </a:rPr>
              <a:t>One of the most common decays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0ACDB7-BF14-2904-93A4-69E64F28D7B9}"/>
              </a:ext>
            </a:extLst>
          </p:cNvPr>
          <p:cNvSpPr txBox="1"/>
          <p:nvPr/>
        </p:nvSpPr>
        <p:spPr>
          <a:xfrm>
            <a:off x="4560745" y="6216455"/>
            <a:ext cx="347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VERY rare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80A4B7-479C-031B-639C-C1D46F9833BC}"/>
              </a:ext>
            </a:extLst>
          </p:cNvPr>
          <p:cNvSpPr txBox="1"/>
          <p:nvPr/>
        </p:nvSpPr>
        <p:spPr>
          <a:xfrm>
            <a:off x="8361521" y="6200587"/>
            <a:ext cx="347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As yet hypothetical</a:t>
            </a:r>
          </a:p>
        </p:txBody>
      </p:sp>
    </p:spTree>
    <p:extLst>
      <p:ext uri="{BB962C8B-B14F-4D97-AF65-F5344CB8AC3E}">
        <p14:creationId xmlns:p14="http://schemas.microsoft.com/office/powerpoint/2010/main" val="12497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6" grpId="0" animBg="1"/>
      <p:bldP spid="6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23D24D-2EEB-21FB-B069-151BD893AB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8969" y="2115671"/>
            <a:ext cx="4381970" cy="3873348"/>
          </a:xfrm>
          <a:prstGeom prst="rect">
            <a:avLst/>
          </a:prstGeom>
        </p:spPr>
      </p:pic>
      <p:pic>
        <p:nvPicPr>
          <p:cNvPr id="11" name="Content Placeholder 10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5587CF82-7C57-FEDF-43B6-82F66794427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020235" y="1733590"/>
            <a:ext cx="6889825" cy="46108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5F6EFDE9-C4B1-07BA-5FAB-A72BD02F4F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When can nuclei double-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dirty="0"/>
                  <a:t> decay? 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5F6EFDE9-C4B1-07BA-5FAB-A72BD02F4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429" t="-1960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5A40B75-250A-3273-AE7E-ECDC1DA49F5E}"/>
              </a:ext>
            </a:extLst>
          </p:cNvPr>
          <p:cNvSpPr txBox="1"/>
          <p:nvPr/>
        </p:nvSpPr>
        <p:spPr>
          <a:xfrm>
            <a:off x="5435600" y="6344391"/>
            <a:ext cx="64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Modified from </a:t>
            </a:r>
            <a:r>
              <a:rPr lang="en-US" i="1" dirty="0" err="1">
                <a:solidFill>
                  <a:schemeClr val="accent1"/>
                </a:solidFill>
              </a:rPr>
              <a:t>nndc.bnl.gov</a:t>
            </a:r>
            <a:r>
              <a:rPr lang="en-US" i="1" dirty="0">
                <a:solidFill>
                  <a:schemeClr val="accent1"/>
                </a:solidFill>
              </a:rPr>
              <a:t>/nudat3/</a:t>
            </a:r>
          </a:p>
        </p:txBody>
      </p:sp>
    </p:spTree>
    <p:extLst>
      <p:ext uri="{BB962C8B-B14F-4D97-AF65-F5344CB8AC3E}">
        <p14:creationId xmlns:p14="http://schemas.microsoft.com/office/powerpoint/2010/main" val="90308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355E82B-A383-73BD-C247-420F55F4EC9B}"/>
              </a:ext>
            </a:extLst>
          </p:cNvPr>
          <p:cNvGrpSpPr/>
          <p:nvPr/>
        </p:nvGrpSpPr>
        <p:grpSpPr>
          <a:xfrm>
            <a:off x="7561101" y="3728175"/>
            <a:ext cx="3142560" cy="1986387"/>
            <a:chOff x="5032710" y="2700007"/>
            <a:chExt cx="3142560" cy="198638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9F96DD-D6B0-5462-014F-91992533179D}"/>
                </a:ext>
              </a:extLst>
            </p:cNvPr>
            <p:cNvSpPr/>
            <p:nvPr/>
          </p:nvSpPr>
          <p:spPr>
            <a:xfrm rot="19134313" flipH="1" flipV="1">
              <a:off x="7025964" y="3287660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2AF25EA-A4D8-4AF1-F850-069856DFA778}"/>
                </a:ext>
              </a:extLst>
            </p:cNvPr>
            <p:cNvSpPr/>
            <p:nvPr/>
          </p:nvSpPr>
          <p:spPr>
            <a:xfrm flipH="1" flipV="1">
              <a:off x="7347064" y="3646123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8B52CA-81DB-EBD0-1EB9-EDCA86A6806E}"/>
                </a:ext>
              </a:extLst>
            </p:cNvPr>
            <p:cNvSpPr/>
            <p:nvPr/>
          </p:nvSpPr>
          <p:spPr>
            <a:xfrm flipH="1" flipV="1">
              <a:off x="7089674" y="3564402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4A2A07-B954-EF19-CAC7-AB417A03DF4B}"/>
                </a:ext>
              </a:extLst>
            </p:cNvPr>
            <p:cNvSpPr/>
            <p:nvPr/>
          </p:nvSpPr>
          <p:spPr>
            <a:xfrm flipH="1" flipV="1">
              <a:off x="7315613" y="3245676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01C682D-9B03-A815-4629-BEECA9D1D473}"/>
                </a:ext>
              </a:extLst>
            </p:cNvPr>
            <p:cNvSpPr/>
            <p:nvPr/>
          </p:nvSpPr>
          <p:spPr>
            <a:xfrm flipH="1" flipV="1">
              <a:off x="7458856" y="3480564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1099C6-7481-A06B-7A52-68D5150F5CC2}"/>
                </a:ext>
              </a:extLst>
            </p:cNvPr>
            <p:cNvSpPr/>
            <p:nvPr/>
          </p:nvSpPr>
          <p:spPr>
            <a:xfrm rot="19134313" flipH="1" flipV="1">
              <a:off x="7235272" y="3416822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FF7693-0CAE-F7F6-813C-AA91BC1DCB28}"/>
                </a:ext>
              </a:extLst>
            </p:cNvPr>
            <p:cNvSpPr/>
            <p:nvPr/>
          </p:nvSpPr>
          <p:spPr>
            <a:xfrm rot="19134313" flipH="1" flipV="1">
              <a:off x="5032710" y="3329579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9AB995-1DB8-C160-321D-C1A3D036CB3C}"/>
                </a:ext>
              </a:extLst>
            </p:cNvPr>
            <p:cNvSpPr/>
            <p:nvPr/>
          </p:nvSpPr>
          <p:spPr>
            <a:xfrm flipH="1" flipV="1">
              <a:off x="5365562" y="3642997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5DCFA7-5EB3-7F64-465B-121173BEA4DE}"/>
                </a:ext>
              </a:extLst>
            </p:cNvPr>
            <p:cNvSpPr/>
            <p:nvPr/>
          </p:nvSpPr>
          <p:spPr>
            <a:xfrm flipH="1" flipV="1">
              <a:off x="5108172" y="3561276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59AC6BA-E59E-B3E4-703D-3426138536CA}"/>
                </a:ext>
              </a:extLst>
            </p:cNvPr>
            <p:cNvSpPr/>
            <p:nvPr/>
          </p:nvSpPr>
          <p:spPr>
            <a:xfrm flipH="1" flipV="1">
              <a:off x="5311071" y="3237349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9318878-282D-8A93-CDA7-FDC02345617E}"/>
                </a:ext>
              </a:extLst>
            </p:cNvPr>
            <p:cNvSpPr/>
            <p:nvPr/>
          </p:nvSpPr>
          <p:spPr>
            <a:xfrm flipH="1" flipV="1">
              <a:off x="5477354" y="3477438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11719A4-C843-DA7F-8268-1905CCE47C46}"/>
                </a:ext>
              </a:extLst>
            </p:cNvPr>
            <p:cNvSpPr/>
            <p:nvPr/>
          </p:nvSpPr>
          <p:spPr>
            <a:xfrm rot="19134313" flipH="1" flipV="1">
              <a:off x="5253770" y="3413696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AE10942-6085-060E-BC7A-7EABDBAEA060}"/>
                </a:ext>
              </a:extLst>
            </p:cNvPr>
            <p:cNvSpPr/>
            <p:nvPr/>
          </p:nvSpPr>
          <p:spPr>
            <a:xfrm flipH="1" flipV="1">
              <a:off x="6949680" y="2700007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263B0A4-EB4F-59F6-9EF1-D2C527F8CE70}"/>
                </a:ext>
              </a:extLst>
            </p:cNvPr>
            <p:cNvSpPr/>
            <p:nvPr/>
          </p:nvSpPr>
          <p:spPr>
            <a:xfrm flipH="1" flipV="1">
              <a:off x="7943454" y="4164977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FD5B407-08E3-4DBA-BF1F-1867C23A3EE9}"/>
                </a:ext>
              </a:extLst>
            </p:cNvPr>
            <p:cNvSpPr/>
            <p:nvPr/>
          </p:nvSpPr>
          <p:spPr>
            <a:xfrm flipH="1" flipV="1">
              <a:off x="6606875" y="2951135"/>
              <a:ext cx="231816" cy="23181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5ACE97-F62B-664B-3F18-5BE86DE99FF9}"/>
                </a:ext>
              </a:extLst>
            </p:cNvPr>
            <p:cNvSpPr/>
            <p:nvPr/>
          </p:nvSpPr>
          <p:spPr>
            <a:xfrm flipH="1" flipV="1">
              <a:off x="7675690" y="4454578"/>
              <a:ext cx="231816" cy="23181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3A3FFE6-8C58-5E97-EAC5-11F3DEB2BFA3}"/>
                </a:ext>
              </a:extLst>
            </p:cNvPr>
            <p:cNvCxnSpPr>
              <a:cxnSpLocks/>
            </p:cNvCxnSpPr>
            <p:nvPr/>
          </p:nvCxnSpPr>
          <p:spPr>
            <a:xfrm>
              <a:off x="7590538" y="4067184"/>
              <a:ext cx="129332" cy="36650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06FAD3E-6F7B-7682-8056-C794847C8D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82" y="2951135"/>
              <a:ext cx="82138" cy="25853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D922724-6E23-D7D1-88F4-82EDCDB8DBCB}"/>
                </a:ext>
              </a:extLst>
            </p:cNvPr>
            <p:cNvCxnSpPr>
              <a:cxnSpLocks/>
            </p:cNvCxnSpPr>
            <p:nvPr/>
          </p:nvCxnSpPr>
          <p:spPr>
            <a:xfrm>
              <a:off x="7712816" y="4003644"/>
              <a:ext cx="230638" cy="17304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62F45C9-2865-4773-5FF5-BE18F1B02E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9607" y="3173656"/>
              <a:ext cx="220144" cy="14029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26E473F2-9990-0EB4-DC3A-189CC4C429AC}"/>
                </a:ext>
              </a:extLst>
            </p:cNvPr>
            <p:cNvSpPr/>
            <p:nvPr/>
          </p:nvSpPr>
          <p:spPr>
            <a:xfrm>
              <a:off x="5965668" y="3362154"/>
              <a:ext cx="978408" cy="485528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  <a:lumMod val="82199"/>
                  </a:schemeClr>
                </a:gs>
                <a:gs pos="69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DDDA72-DDC5-A26D-28DE-801D837A26B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10" y="1625601"/>
                <a:ext cx="5954904" cy="4733712"/>
              </a:xfrm>
            </p:spPr>
            <p:txBody>
              <a:bodyPr anchor="ctr"/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Creates two particles and two antiparticles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CA" sz="2800" b="0" dirty="0">
                  <a:ea typeface="Cambria Math" panose="02040503050406030204" pitchFamily="18" charset="0"/>
                </a:endParaRP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Observed in about a dozen nuclei</a:t>
                </a:r>
              </a:p>
              <a:p>
                <a:pP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sz="2800" dirty="0"/>
                  <a:t> years</a:t>
                </a:r>
                <a:br>
                  <a:rPr lang="en-US" sz="2800" dirty="0"/>
                </a:br>
                <a:r>
                  <a:rPr lang="en-US" sz="2800" i="1" dirty="0">
                    <a:solidFill>
                      <a:srgbClr val="00B0F0"/>
                    </a:solidFill>
                  </a:rPr>
                  <a:t>(Age of the Universe: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rgbClr val="00B0F0"/>
                    </a:solidFill>
                  </a:rPr>
                  <a:t> years)</a:t>
                </a:r>
              </a:p>
              <a:p>
                <a:pPr lvl="1">
                  <a:buFont typeface="Wingdings" pitchFamily="2" charset="2"/>
                  <a:buChar char="ü"/>
                </a:pPr>
                <a:r>
                  <a:rPr lang="en-US" sz="2800" i="1" dirty="0">
                    <a:solidFill>
                      <a:srgbClr val="00B0F0"/>
                    </a:solidFill>
                  </a:rPr>
                  <a:t>Rarest measured decay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DDDA72-DDC5-A26D-28DE-801D837A26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10" y="1625601"/>
                <a:ext cx="5954904" cy="4733712"/>
              </a:xfrm>
              <a:blipFill>
                <a:blip r:embed="rId2"/>
                <a:stretch>
                  <a:fillRect l="-1702" r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3AEE9B0-1405-64DA-94C2-50D6A498E0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Two-neutrino double-beta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) decay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3AEE9B0-1405-64DA-94C2-50D6A498E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29" t="-1960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26394DBF-E742-E8B4-C799-5C5DAE9964B7}"/>
                  </a:ext>
                </a:extLst>
              </p:cNvPr>
              <p:cNvSpPr/>
              <p:nvPr/>
            </p:nvSpPr>
            <p:spPr>
              <a:xfrm>
                <a:off x="6849386" y="1999842"/>
                <a:ext cx="4385704" cy="113659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sPre>
                        </m:e>
                        <m:sub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sPre>
                        </m:e>
                        <m:sub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acc>
                            <m:accPr>
                              <m:chr m:val="̅"/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26394DBF-E742-E8B4-C799-5C5DAE996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386" y="1999842"/>
                <a:ext cx="4385704" cy="113659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071559-38A0-3BAB-A3A0-BF6ADE0ED8B4}"/>
                  </a:ext>
                </a:extLst>
              </p:cNvPr>
              <p:cNvSpPr txBox="1"/>
              <p:nvPr/>
            </p:nvSpPr>
            <p:spPr>
              <a:xfrm>
                <a:off x="6821009" y="1696572"/>
                <a:ext cx="4569203" cy="4824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B0F0"/>
                    </a:solidFill>
                  </a:rPr>
                  <a:t>Half-life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)</a:t>
                </a:r>
              </a:p>
              <a:p>
                <a:pPr algn="ctr"/>
                <a:endParaRPr lang="en-US" sz="2800" b="1" dirty="0">
                  <a:solidFill>
                    <a:srgbClr val="00B0F0"/>
                  </a:solidFill>
                </a:endParaRPr>
              </a:p>
              <a:p>
                <a:r>
                  <a:rPr lang="en-US" sz="2800" dirty="0"/>
                  <a:t>The time required for a quantity to reduce to half of its initial value:</a:t>
                </a:r>
              </a:p>
              <a:p>
                <a:pPr algn="ctr"/>
                <a:endParaRPr lang="en-US" sz="28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071559-38A0-3BAB-A3A0-BF6ADE0ED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009" y="1696572"/>
                <a:ext cx="4569203" cy="4824000"/>
              </a:xfrm>
              <a:prstGeom prst="rect">
                <a:avLst/>
              </a:prstGeom>
              <a:blipFill>
                <a:blip r:embed="rId5"/>
                <a:stretch>
                  <a:fillRect l="-802" r="-1070"/>
                </a:stretch>
              </a:blip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0FD5E-5138-FFE0-118B-68CDD403481D}"/>
              </a:ext>
            </a:extLst>
          </p:cNvPr>
          <p:cNvGrpSpPr/>
          <p:nvPr/>
        </p:nvGrpSpPr>
        <p:grpSpPr>
          <a:xfrm>
            <a:off x="7619711" y="4442816"/>
            <a:ext cx="2768863" cy="1114353"/>
            <a:chOff x="7619711" y="4442816"/>
            <a:chExt cx="2768863" cy="111435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5CAAB24-FB60-3E61-5292-6B98A5AC6869}"/>
                    </a:ext>
                  </a:extLst>
                </p14:cNvPr>
                <p14:cNvContentPartPr/>
                <p14:nvPr/>
              </p14:nvContentPartPr>
              <p14:xfrm>
                <a:off x="7619711" y="4442816"/>
                <a:ext cx="744120" cy="1106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5CAAB24-FB60-3E61-5292-6B98A5AC686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10711" y="4433816"/>
                  <a:ext cx="761760" cy="11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6B93BF6-876A-9A60-09F8-77DAD827062D}"/>
                    </a:ext>
                  </a:extLst>
                </p14:cNvPr>
                <p14:cNvContentPartPr/>
                <p14:nvPr/>
              </p14:nvContentPartPr>
              <p14:xfrm>
                <a:off x="7742471" y="5448296"/>
                <a:ext cx="344520" cy="100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6B93BF6-876A-9A60-09F8-77DAD827062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33471" y="5439656"/>
                  <a:ext cx="3621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E2C416A-C7F8-E179-4C38-C8A6837811A2}"/>
                    </a:ext>
                  </a:extLst>
                </p14:cNvPr>
                <p14:cNvContentPartPr/>
                <p14:nvPr/>
              </p14:nvContentPartPr>
              <p14:xfrm>
                <a:off x="9644454" y="4450889"/>
                <a:ext cx="744120" cy="1106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E2C416A-C7F8-E179-4C38-C8A6837811A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35454" y="4441889"/>
                  <a:ext cx="761760" cy="11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07AA566-B85F-20E6-D55C-05F6AD6FD9C7}"/>
                    </a:ext>
                  </a:extLst>
                </p14:cNvPr>
                <p14:cNvContentPartPr/>
                <p14:nvPr/>
              </p14:nvContentPartPr>
              <p14:xfrm>
                <a:off x="9767214" y="5456369"/>
                <a:ext cx="344520" cy="100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07AA566-B85F-20E6-D55C-05F6AD6FD9C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58214" y="5447729"/>
                  <a:ext cx="3621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50E2464-6CCF-A5CD-D4EE-E56CF2B5FDEF}"/>
                    </a:ext>
                  </a:extLst>
                </p14:cNvPr>
                <p14:cNvContentPartPr/>
                <p14:nvPr/>
              </p14:nvContentPartPr>
              <p14:xfrm>
                <a:off x="7703951" y="4606336"/>
                <a:ext cx="555480" cy="790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50E2464-6CCF-A5CD-D4EE-E56CF2B5FD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49951" y="4498336"/>
                  <a:ext cx="663120" cy="10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81061D-EF75-CDAE-52A2-B010E22A894E}"/>
                    </a:ext>
                  </a:extLst>
                </p14:cNvPr>
                <p14:cNvContentPartPr/>
                <p14:nvPr/>
              </p14:nvContentPartPr>
              <p14:xfrm>
                <a:off x="9684311" y="4827376"/>
                <a:ext cx="612720" cy="214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81061D-EF75-CDAE-52A2-B010E22A89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66671" y="4809736"/>
                  <a:ext cx="6483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23A7AF0-043A-1D25-2EA8-6A6ECEEDEC32}"/>
                    </a:ext>
                  </a:extLst>
                </p14:cNvPr>
                <p14:cNvContentPartPr/>
                <p14:nvPr/>
              </p14:nvContentPartPr>
              <p14:xfrm>
                <a:off x="9716711" y="4969936"/>
                <a:ext cx="482760" cy="477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23A7AF0-043A-1D25-2EA8-6A6ECEEDEC3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63071" y="4862296"/>
                  <a:ext cx="590400" cy="69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7354709-7CD7-A8EF-C828-49244B4CD615}"/>
                    </a:ext>
                  </a:extLst>
                </p14:cNvPr>
                <p14:cNvContentPartPr/>
                <p14:nvPr/>
              </p14:nvContentPartPr>
              <p14:xfrm>
                <a:off x="8375351" y="4834936"/>
                <a:ext cx="1176120" cy="249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7354709-7CD7-A8EF-C828-49244B4CD6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66351" y="4826296"/>
                  <a:ext cx="1193760" cy="267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146DD28-C83D-A92A-E4A8-89C3B32E47DC}"/>
                </a:ext>
              </a:extLst>
            </p:cNvPr>
            <p:cNvGrpSpPr/>
            <p:nvPr/>
          </p:nvGrpSpPr>
          <p:grpSpPr>
            <a:xfrm>
              <a:off x="8755511" y="4478896"/>
              <a:ext cx="546840" cy="319680"/>
              <a:chOff x="2990526" y="6944063"/>
              <a:chExt cx="546840" cy="31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770B392-FB00-0F84-134C-7DFF791556BB}"/>
                      </a:ext>
                    </a:extLst>
                  </p14:cNvPr>
                  <p14:cNvContentPartPr/>
                  <p14:nvPr/>
                </p14:nvContentPartPr>
                <p14:xfrm>
                  <a:off x="3010326" y="6944063"/>
                  <a:ext cx="171360" cy="2455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770B392-FB00-0F84-134C-7DFF791556B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001686" y="6935063"/>
                    <a:ext cx="189000" cy="26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54B7E4A8-1621-A550-6A72-2346A69B9BB4}"/>
                      </a:ext>
                    </a:extLst>
                  </p14:cNvPr>
                  <p14:cNvContentPartPr/>
                  <p14:nvPr/>
                </p14:nvContentPartPr>
                <p14:xfrm>
                  <a:off x="2990526" y="7035503"/>
                  <a:ext cx="139680" cy="514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54B7E4A8-1621-A550-6A72-2346A69B9BB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81526" y="7026863"/>
                    <a:ext cx="157320" cy="6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E0FD390-5051-1878-F3C0-85F0B2375501}"/>
                      </a:ext>
                    </a:extLst>
                  </p14:cNvPr>
                  <p14:cNvContentPartPr/>
                  <p14:nvPr/>
                </p14:nvContentPartPr>
                <p14:xfrm>
                  <a:off x="3232806" y="7115063"/>
                  <a:ext cx="3600" cy="871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E0FD390-5051-1878-F3C0-85F0B2375501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3223806" y="7106063"/>
                    <a:ext cx="2124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7E74FD84-7BEC-05D2-5E14-139DC62C5B51}"/>
                      </a:ext>
                    </a:extLst>
                  </p14:cNvPr>
                  <p14:cNvContentPartPr/>
                  <p14:nvPr/>
                </p14:nvContentPartPr>
                <p14:xfrm>
                  <a:off x="3274926" y="7090223"/>
                  <a:ext cx="131400" cy="1666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7E74FD84-7BEC-05D2-5E14-139DC62C5B5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266286" y="7081223"/>
                    <a:ext cx="14904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AF31E234-C2FA-711A-6544-CE2D0BC2C3D5}"/>
                      </a:ext>
                    </a:extLst>
                  </p14:cNvPr>
                  <p14:cNvContentPartPr/>
                  <p14:nvPr/>
                </p14:nvContentPartPr>
                <p14:xfrm>
                  <a:off x="3433686" y="7167623"/>
                  <a:ext cx="103680" cy="961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AF31E234-C2FA-711A-6544-CE2D0BC2C3D5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3424686" y="7158623"/>
                    <a:ext cx="121320" cy="113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48621E9D-0F3A-B26E-A884-F254F1FFFF25}"/>
              </a:ext>
            </a:extLst>
          </p:cNvPr>
          <p:cNvSpPr/>
          <p:nvPr/>
        </p:nvSpPr>
        <p:spPr>
          <a:xfrm>
            <a:off x="3596640" y="3048000"/>
            <a:ext cx="1743456" cy="633984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12743A02-2BD1-A990-E8EE-12FB9670FDB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40307" y="3665385"/>
            <a:ext cx="1489823" cy="211806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8AFB4BF-6631-66FD-6F36-CBC6D72D6F5E}"/>
              </a:ext>
            </a:extLst>
          </p:cNvPr>
          <p:cNvSpPr txBox="1"/>
          <p:nvPr/>
        </p:nvSpPr>
        <p:spPr>
          <a:xfrm>
            <a:off x="755879" y="5783447"/>
            <a:ext cx="162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M. Goeppert-Mayer 1935</a:t>
            </a:r>
          </a:p>
        </p:txBody>
      </p:sp>
    </p:spTree>
    <p:extLst>
      <p:ext uri="{BB962C8B-B14F-4D97-AF65-F5344CB8AC3E}">
        <p14:creationId xmlns:p14="http://schemas.microsoft.com/office/powerpoint/2010/main" val="5509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7" grpId="0" animBg="1"/>
      <p:bldP spid="2" grpId="0" animBg="1"/>
      <p:bldP spid="5" grpId="0" animBg="1"/>
      <p:bldP spid="68" grpId="0"/>
      <p:bldP spid="6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BCB3AD-A927-9524-AC73-DC0055F2C2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</a:t>
                </a:r>
                <a:r>
                  <a:rPr lang="en-US" dirty="0" err="1"/>
                  <a:t>eutrinoless</a:t>
                </a:r>
                <a:r>
                  <a:rPr lang="en-US" dirty="0"/>
                  <a:t> double-beta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) decay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BCB3AD-A927-9524-AC73-DC0055F2C2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497B4-E640-8706-DDE6-008CCB3FD5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2" y="1141112"/>
                <a:ext cx="6093402" cy="5226103"/>
              </a:xfrm>
            </p:spPr>
            <p:txBody>
              <a:bodyPr>
                <a:noAutofit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Creates matter but no antimatter: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CA" sz="2800" b="0" dirty="0">
                    <a:ea typeface="Cambria Math" panose="02040503050406030204" pitchFamily="18" charset="0"/>
                  </a:rPr>
                </a:br>
                <a:endParaRPr lang="en-CA" sz="2800" b="0" dirty="0">
                  <a:ea typeface="Cambria Math" panose="02040503050406030204" pitchFamily="18" charset="0"/>
                </a:endParaRPr>
              </a:p>
              <a:p>
                <a:r>
                  <a:rPr lang="en-US" sz="2800" dirty="0"/>
                  <a:t>Requires that neutrino is its own antiparticle (</a:t>
                </a:r>
                <a:r>
                  <a:rPr lang="en-US" sz="2800" i="1" dirty="0"/>
                  <a:t>Majorana particle</a:t>
                </a:r>
                <a:r>
                  <a:rPr lang="en-US" sz="2800" dirty="0"/>
                  <a:t>)</a:t>
                </a:r>
              </a:p>
              <a:p>
                <a:r>
                  <a:rPr lang="en-US" sz="2800" dirty="0"/>
                  <a:t>If observed,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8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B0F0"/>
                    </a:solidFill>
                  </a:rPr>
                  <a:t> years</a:t>
                </a:r>
                <a:br>
                  <a:rPr lang="en-US" sz="2800" dirty="0"/>
                </a:b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/>
                  <a:t> years)</a:t>
                </a:r>
              </a:p>
              <a:p>
                <a:pPr>
                  <a:buFont typeface="Wingdings" pitchFamily="2" charset="2"/>
                  <a:buChar char="q"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497B4-E640-8706-DDE6-008CCB3FD5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2" y="1141112"/>
                <a:ext cx="6093402" cy="5226103"/>
              </a:xfrm>
              <a:blipFill>
                <a:blip r:embed="rId4"/>
                <a:stretch>
                  <a:fillRect l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886CC41-1AAE-A924-F337-0166D20487AF}"/>
                  </a:ext>
                </a:extLst>
              </p:cNvPr>
              <p:cNvSpPr/>
              <p:nvPr/>
            </p:nvSpPr>
            <p:spPr>
              <a:xfrm>
                <a:off x="6909438" y="1426659"/>
                <a:ext cx="4601090" cy="119240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sPre>
                        </m:e>
                        <m:sub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sPre>
                        </m:e>
                        <m:sub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886CC41-1AAE-A924-F337-0166D2048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438" y="1426659"/>
                <a:ext cx="4601090" cy="119240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4AF64D7-DC9F-C92C-BE3C-F8A96BC4E5FD}"/>
              </a:ext>
            </a:extLst>
          </p:cNvPr>
          <p:cNvSpPr/>
          <p:nvPr/>
        </p:nvSpPr>
        <p:spPr>
          <a:xfrm>
            <a:off x="4203192" y="2397401"/>
            <a:ext cx="780288" cy="55365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D87B30-CB75-7AFE-2687-1732A484E902}"/>
              </a:ext>
            </a:extLst>
          </p:cNvPr>
          <p:cNvGrpSpPr/>
          <p:nvPr/>
        </p:nvGrpSpPr>
        <p:grpSpPr>
          <a:xfrm>
            <a:off x="7424903" y="3326719"/>
            <a:ext cx="3328173" cy="1464490"/>
            <a:chOff x="8461129" y="2925839"/>
            <a:chExt cx="3328173" cy="14644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AF81C45-D1E5-2FA2-F3D2-D76BEF2DD489}"/>
                </a:ext>
              </a:extLst>
            </p:cNvPr>
            <p:cNvSpPr/>
            <p:nvPr/>
          </p:nvSpPr>
          <p:spPr>
            <a:xfrm rot="19134313" flipH="1" flipV="1">
              <a:off x="8461129" y="3311243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EC9278-0B65-C718-05EE-AA4CD5E7B79E}"/>
                </a:ext>
              </a:extLst>
            </p:cNvPr>
            <p:cNvSpPr/>
            <p:nvPr/>
          </p:nvSpPr>
          <p:spPr>
            <a:xfrm rot="19134313" flipH="1" flipV="1">
              <a:off x="10765624" y="3274511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B337CC-E849-5B63-6E3A-572545C875F4}"/>
                </a:ext>
              </a:extLst>
            </p:cNvPr>
            <p:cNvSpPr/>
            <p:nvPr/>
          </p:nvSpPr>
          <p:spPr>
            <a:xfrm flipH="1" flipV="1">
              <a:off x="11066138" y="3621174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9F4E95-DEE0-D826-C4C7-C8C1513BD476}"/>
                </a:ext>
              </a:extLst>
            </p:cNvPr>
            <p:cNvSpPr/>
            <p:nvPr/>
          </p:nvSpPr>
          <p:spPr>
            <a:xfrm flipH="1" flipV="1">
              <a:off x="10808748" y="3539453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020027-F019-1A61-02BA-64EBFD4C4AA0}"/>
                </a:ext>
              </a:extLst>
            </p:cNvPr>
            <p:cNvSpPr/>
            <p:nvPr/>
          </p:nvSpPr>
          <p:spPr>
            <a:xfrm flipH="1" flipV="1">
              <a:off x="11032332" y="3218908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3DD8D5-72DA-55C1-72C6-03E9365240F0}"/>
                </a:ext>
              </a:extLst>
            </p:cNvPr>
            <p:cNvSpPr/>
            <p:nvPr/>
          </p:nvSpPr>
          <p:spPr>
            <a:xfrm flipH="1" flipV="1">
              <a:off x="11177930" y="3455615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39E603-CAB6-6253-4EC5-6465C9FDA71B}"/>
                </a:ext>
              </a:extLst>
            </p:cNvPr>
            <p:cNvSpPr/>
            <p:nvPr/>
          </p:nvSpPr>
          <p:spPr>
            <a:xfrm rot="19134313" flipH="1" flipV="1">
              <a:off x="10954346" y="3391873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2ABD6D-71D5-D2ED-E10D-5F99B118CD13}"/>
                </a:ext>
              </a:extLst>
            </p:cNvPr>
            <p:cNvSpPr/>
            <p:nvPr/>
          </p:nvSpPr>
          <p:spPr>
            <a:xfrm flipH="1" flipV="1">
              <a:off x="8793981" y="3624661"/>
              <a:ext cx="379556" cy="3795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3D4BBC-7D9E-9E95-67C0-7D66CCEBD62D}"/>
                </a:ext>
              </a:extLst>
            </p:cNvPr>
            <p:cNvSpPr/>
            <p:nvPr/>
          </p:nvSpPr>
          <p:spPr>
            <a:xfrm flipH="1" flipV="1">
              <a:off x="8536591" y="3542940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1CCE39-10B1-8449-76B6-57EAAF4FDB27}"/>
                </a:ext>
              </a:extLst>
            </p:cNvPr>
            <p:cNvSpPr/>
            <p:nvPr/>
          </p:nvSpPr>
          <p:spPr>
            <a:xfrm flipH="1" flipV="1">
              <a:off x="8739490" y="3219013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44FA17-DFC2-D8D4-0985-88DB6C781CC7}"/>
                </a:ext>
              </a:extLst>
            </p:cNvPr>
            <p:cNvSpPr/>
            <p:nvPr/>
          </p:nvSpPr>
          <p:spPr>
            <a:xfrm flipH="1" flipV="1">
              <a:off x="8905773" y="3459102"/>
              <a:ext cx="379556" cy="379556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CF1239-6E99-9138-F97B-8C722068530A}"/>
                </a:ext>
              </a:extLst>
            </p:cNvPr>
            <p:cNvSpPr/>
            <p:nvPr/>
          </p:nvSpPr>
          <p:spPr>
            <a:xfrm rot="19134313" flipH="1" flipV="1">
              <a:off x="8682189" y="3395360"/>
              <a:ext cx="379556" cy="379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C940BAB-9D63-595E-DDEB-53F09F13AC84}"/>
                </a:ext>
              </a:extLst>
            </p:cNvPr>
            <p:cNvSpPr/>
            <p:nvPr/>
          </p:nvSpPr>
          <p:spPr>
            <a:xfrm flipH="1" flipV="1">
              <a:off x="10383277" y="2925839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9439DD-C2E7-F5A5-A631-771D89CFC6BC}"/>
                </a:ext>
              </a:extLst>
            </p:cNvPr>
            <p:cNvSpPr/>
            <p:nvPr/>
          </p:nvSpPr>
          <p:spPr>
            <a:xfrm flipH="1" flipV="1">
              <a:off x="11557486" y="4158513"/>
              <a:ext cx="231816" cy="2318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248142-2DFC-B672-BC4D-50B589166C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624" y="3154859"/>
              <a:ext cx="228917" cy="18233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2CD1FA9-5392-D778-B1E7-63A029D041FD}"/>
                </a:ext>
              </a:extLst>
            </p:cNvPr>
            <p:cNvCxnSpPr>
              <a:cxnSpLocks/>
              <a:endCxn id="19" idx="5"/>
            </p:cNvCxnSpPr>
            <p:nvPr/>
          </p:nvCxnSpPr>
          <p:spPr>
            <a:xfrm>
              <a:off x="11377098" y="3988754"/>
              <a:ext cx="214337" cy="20370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D0367835-9245-498B-3E3A-590F39ED3639}"/>
                </a:ext>
              </a:extLst>
            </p:cNvPr>
            <p:cNvSpPr/>
            <p:nvPr/>
          </p:nvSpPr>
          <p:spPr>
            <a:xfrm rot="8480379">
              <a:off x="10655783" y="3320363"/>
              <a:ext cx="792000" cy="792000"/>
            </a:xfrm>
            <a:prstGeom prst="arc">
              <a:avLst>
                <a:gd name="adj1" fmla="val 16200000"/>
                <a:gd name="adj2" fmla="val 4741688"/>
              </a:avLst>
            </a:prstGeom>
            <a:ln w="31750">
              <a:solidFill>
                <a:schemeClr val="tx1"/>
              </a:solidFill>
              <a:beve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614D95-2207-8937-FE50-E9189C6E9BF8}"/>
                </a:ext>
              </a:extLst>
            </p:cNvPr>
            <p:cNvSpPr/>
            <p:nvPr/>
          </p:nvSpPr>
          <p:spPr>
            <a:xfrm flipH="1" flipV="1">
              <a:off x="10634261" y="3845056"/>
              <a:ext cx="231816" cy="2318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extrusionH="50800">
              <a:bevelT w="139700" h="139700"/>
              <a:bevelB w="17145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88900">
                <a:bevelT w="38100" h="38100"/>
                <a:bevelB w="38100" h="38100"/>
              </a:sp3d>
            </a:bodyPr>
            <a:lstStyle/>
            <a:p>
              <a:pPr algn="ctr"/>
              <a:endParaRPr lang="en-US"/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0E762A04-5E25-A3B1-D249-4CF10F3D0CA1}"/>
                </a:ext>
              </a:extLst>
            </p:cNvPr>
            <p:cNvSpPr/>
            <p:nvPr/>
          </p:nvSpPr>
          <p:spPr>
            <a:xfrm>
              <a:off x="9439297" y="3407744"/>
              <a:ext cx="978408" cy="485528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  <a:lumMod val="82199"/>
                  </a:schemeClr>
                </a:gs>
                <a:gs pos="69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 descr="A person in a suit and tie&#10;&#10;Description automatically generated">
            <a:extLst>
              <a:ext uri="{FF2B5EF4-FFF2-40B4-BE49-F238E27FC236}">
                <a16:creationId xmlns:a16="http://schemas.microsoft.com/office/drawing/2014/main" id="{71A1AB6E-7E30-FA34-FDFD-912C9D39C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136" y="4425659"/>
            <a:ext cx="1485900" cy="1955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27EA4A0-A176-8A9F-C338-6DE8A942B5B8}"/>
              </a:ext>
            </a:extLst>
          </p:cNvPr>
          <p:cNvSpPr txBox="1"/>
          <p:nvPr/>
        </p:nvSpPr>
        <p:spPr>
          <a:xfrm>
            <a:off x="6352570" y="6388034"/>
            <a:ext cx="205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E. Majorana 1937</a:t>
            </a:r>
          </a:p>
        </p:txBody>
      </p:sp>
      <p:pic>
        <p:nvPicPr>
          <p:cNvPr id="26" name="Picture 25" descr="A person in a suit holding a string&#10;&#10;AI-generated content may be incorrect.">
            <a:extLst>
              <a:ext uri="{FF2B5EF4-FFF2-40B4-BE49-F238E27FC236}">
                <a16:creationId xmlns:a16="http://schemas.microsoft.com/office/drawing/2014/main" id="{2ABA6FC3-EA8B-3F54-3A36-E7810E21B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449516"/>
            <a:ext cx="1524000" cy="1917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1E8A7A1-3E32-3DDD-3C3B-FF2971628074}"/>
              </a:ext>
            </a:extLst>
          </p:cNvPr>
          <p:cNvSpPr txBox="1"/>
          <p:nvPr/>
        </p:nvSpPr>
        <p:spPr>
          <a:xfrm>
            <a:off x="4351867" y="6388033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W. Furry 1939</a:t>
            </a:r>
          </a:p>
        </p:txBody>
      </p:sp>
    </p:spTree>
    <p:extLst>
      <p:ext uri="{BB962C8B-B14F-4D97-AF65-F5344CB8AC3E}">
        <p14:creationId xmlns:p14="http://schemas.microsoft.com/office/powerpoint/2010/main" val="8735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48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C210-8ABE-3A14-7545-0FD4496E7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double-beta-decay be measured?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2DDD40-D3A3-2097-1B90-6488E6CFEC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0" y="1141113"/>
                <a:ext cx="6626301" cy="5393799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Neutrinos cannot be detected</a:t>
                </a:r>
              </a:p>
              <a:p>
                <a:pPr lvl="1"/>
                <a:r>
                  <a:rPr lang="en-US" sz="2800" dirty="0">
                    <a:solidFill>
                      <a:srgbClr val="00B0F0"/>
                    </a:solidFill>
                  </a:rPr>
                  <a:t>Kinetic energy of the two electrons measured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Energy release in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</m:oMath>
                </a14:m>
                <a:r>
                  <a:rPr lang="en-US" sz="2800" dirty="0"/>
                  <a:t> decay: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sPre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b>
                            </m:sSub>
                          </m:e>
                        </m:sPre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In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800" dirty="0"/>
                  <a:t> decay: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br>
                  <a:rPr lang="en-CA" sz="2800" dirty="0"/>
                </a:br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CA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CA" sz="28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[0,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dirty="0">
                  <a:solidFill>
                    <a:srgbClr val="00B0F0"/>
                  </a:solidFill>
                </a:endParaRPr>
              </a:p>
              <a:p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800" dirty="0"/>
                  <a:t> decay: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br>
                  <a:rPr lang="en-CA" sz="2800" b="0" dirty="0"/>
                </a:b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endParaRPr lang="en-CA" sz="2800" b="0" dirty="0"/>
              </a:p>
              <a:p>
                <a:pPr>
                  <a:buFont typeface="Wingdings" pitchFamily="2" charset="2"/>
                  <a:buChar char="q"/>
                </a:pPr>
                <a:r>
                  <a:rPr lang="en-CA" sz="2800" b="0" dirty="0"/>
                  <a:t>Observing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CA" sz="2800" b="0" dirty="0"/>
                  <a:t> decay very difficult!</a:t>
                </a:r>
                <a:br>
                  <a:rPr lang="en-CA" sz="2800" b="0" dirty="0"/>
                </a:br>
                <a:endParaRPr lang="en-CA" sz="28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2DDD40-D3A3-2097-1B90-6488E6CFEC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0" y="1141113"/>
                <a:ext cx="6626301" cy="5393799"/>
              </a:xfrm>
              <a:blipFill>
                <a:blip r:embed="rId3"/>
                <a:stretch>
                  <a:fillRect l="-1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 descr="A graph of energy&#10;&#10;Description automatically generated with low confidence">
            <a:extLst>
              <a:ext uri="{FF2B5EF4-FFF2-40B4-BE49-F238E27FC236}">
                <a16:creationId xmlns:a16="http://schemas.microsoft.com/office/drawing/2014/main" id="{1A89CB12-5062-1B4D-7E6D-0F551F88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71" y="3225131"/>
            <a:ext cx="4648701" cy="2068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04593-22C1-55B5-DCE7-BBF316FDCF46}"/>
              </a:ext>
            </a:extLst>
          </p:cNvPr>
          <p:cNvSpPr txBox="1"/>
          <p:nvPr/>
        </p:nvSpPr>
        <p:spPr>
          <a:xfrm>
            <a:off x="7644384" y="5754624"/>
            <a:ext cx="431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M. Agostini et al., arXiv:2202.01787 [hep-ex]</a:t>
            </a:r>
          </a:p>
          <a:p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EC0B86D2-CC99-1625-220F-C56C17705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298" y="1764333"/>
            <a:ext cx="1462760" cy="11356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BE2EC1-635C-C093-7EC1-64142EBF8DFE}"/>
              </a:ext>
            </a:extLst>
          </p:cNvPr>
          <p:cNvSpPr/>
          <p:nvPr/>
        </p:nvSpPr>
        <p:spPr>
          <a:xfrm>
            <a:off x="11021568" y="3958034"/>
            <a:ext cx="1024128" cy="160151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0E840C-2F97-C4FB-4F75-539E620D319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1321" y="2332247"/>
            <a:ext cx="6842125" cy="20812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</a:rPr>
              <a:t>What We Know and Don’t Know about Particles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C627C-C4EA-702F-042D-1783C9C64E1E}"/>
              </a:ext>
            </a:extLst>
          </p:cNvPr>
          <p:cNvSpPr txBox="1"/>
          <p:nvPr/>
        </p:nvSpPr>
        <p:spPr>
          <a:xfrm>
            <a:off x="501321" y="4525753"/>
            <a:ext cx="684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F0"/>
                </a:solidFill>
              </a:rPr>
              <a:t>– The Standard Model and Beyond </a:t>
            </a:r>
          </a:p>
        </p:txBody>
      </p:sp>
    </p:spTree>
    <p:extLst>
      <p:ext uri="{BB962C8B-B14F-4D97-AF65-F5344CB8AC3E}">
        <p14:creationId xmlns:p14="http://schemas.microsoft.com/office/powerpoint/2010/main" val="3093243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8E8D-071B-68E6-24BF-D6B04793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Double-beta-decay experiments</a:t>
            </a:r>
          </a:p>
        </p:txBody>
      </p:sp>
      <p:pic>
        <p:nvPicPr>
          <p:cNvPr id="11" name="Content Placeholder 10" descr="A map of the world&#10;&#10;Description automatically generated">
            <a:extLst>
              <a:ext uri="{FF2B5EF4-FFF2-40B4-BE49-F238E27FC236}">
                <a16:creationId xmlns:a16="http://schemas.microsoft.com/office/drawing/2014/main" id="{692B57AA-F3E2-387E-55BA-50C58DA0A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9260" y="1301750"/>
            <a:ext cx="9225530" cy="46704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B6E7FD-98C7-F52F-B662-0E5AA766BAA4}"/>
                  </a:ext>
                </a:extLst>
              </p:cNvPr>
              <p:cNvSpPr txBox="1"/>
              <p:nvPr/>
            </p:nvSpPr>
            <p:spPr>
              <a:xfrm>
                <a:off x="9543539" y="3321235"/>
                <a:ext cx="2438401" cy="1597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LNGS (Italy):</a:t>
                </a:r>
              </a:p>
              <a:p>
                <a:r>
                  <a:rPr lang="en-US" dirty="0"/>
                  <a:t>GERDA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CUORE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CUPID-0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Se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LEGEND-200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B6E7FD-98C7-F52F-B662-0E5AA766B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539" y="3321235"/>
                <a:ext cx="2438401" cy="1597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76EB59-A9B1-A1C8-5F07-F67D961633A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384758" y="2403672"/>
            <a:ext cx="3158781" cy="17161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126B0-BEA7-83DD-4E87-DA675A2930DB}"/>
                  </a:ext>
                </a:extLst>
              </p:cNvPr>
              <p:cNvSpPr txBox="1"/>
              <p:nvPr/>
            </p:nvSpPr>
            <p:spPr>
              <a:xfrm>
                <a:off x="9557582" y="5253139"/>
                <a:ext cx="2438401" cy="12902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LSM (France):</a:t>
                </a:r>
              </a:p>
              <a:p>
                <a:r>
                  <a:rPr lang="en-US" dirty="0"/>
                  <a:t>CUPID-Mo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Mo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NEMO-3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Mo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SuperNEMO</a:t>
                </a:r>
                <a:r>
                  <a:rPr lang="en-US" dirty="0"/>
                  <a:t>-D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Se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126B0-BEA7-83DD-4E87-DA675A293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5253139"/>
                <a:ext cx="2438401" cy="12902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075E16-D094-AA7B-09A8-F63BDD29FB3E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17236" y="2403672"/>
            <a:ext cx="3340346" cy="34946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C02665-2B0B-6CAE-1FA9-BCC20C5FF68B}"/>
                  </a:ext>
                </a:extLst>
              </p:cNvPr>
              <p:cNvSpPr txBox="1"/>
              <p:nvPr/>
            </p:nvSpPr>
            <p:spPr>
              <a:xfrm>
                <a:off x="264007" y="5112725"/>
                <a:ext cx="2047205" cy="1020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LSC (Spain):</a:t>
                </a:r>
              </a:p>
              <a:p>
                <a:r>
                  <a:rPr lang="en-US" dirty="0"/>
                  <a:t>NEXT-100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CROSS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Mo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C02665-2B0B-6CAE-1FA9-BCC20C5FF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07" y="5112725"/>
                <a:ext cx="2047205" cy="10200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6B92F3-210B-5ADE-CDBB-D3A1C85765E6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2311212" y="2390274"/>
            <a:ext cx="3784788" cy="32324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0D7028-99E3-4BBD-C7C8-767B473AC779}"/>
                  </a:ext>
                </a:extLst>
              </p:cNvPr>
              <p:cNvSpPr txBox="1"/>
              <p:nvPr/>
            </p:nvSpPr>
            <p:spPr>
              <a:xfrm>
                <a:off x="291025" y="3985562"/>
                <a:ext cx="2135764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WIPP (USA):</a:t>
                </a:r>
              </a:p>
              <a:p>
                <a:r>
                  <a:rPr lang="en-US" dirty="0"/>
                  <a:t>EXO-200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0D7028-99E3-4BBD-C7C8-767B473AC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25" y="3985562"/>
                <a:ext cx="2135764" cy="676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345A0B-CBD9-0382-8727-21499719503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446581" y="2390274"/>
            <a:ext cx="1159217" cy="7786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3AF27E-3A1A-3A73-9374-0CC6E0B6E7D8}"/>
                  </a:ext>
                </a:extLst>
              </p:cNvPr>
              <p:cNvSpPr txBox="1"/>
              <p:nvPr/>
            </p:nvSpPr>
            <p:spPr>
              <a:xfrm>
                <a:off x="270043" y="2658883"/>
                <a:ext cx="2176538" cy="1020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SURF (USA):</a:t>
                </a:r>
              </a:p>
              <a:p>
                <a:r>
                  <a:rPr lang="en-US" dirty="0"/>
                  <a:t>MAJORANA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LZ-</a:t>
                </a:r>
                <a:r>
                  <a:rPr lang="en-US" dirty="0" err="1"/>
                  <a:t>nat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3AF27E-3A1A-3A73-9374-0CC6E0B6E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43" y="2658883"/>
                <a:ext cx="2176538" cy="10200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42A7B9-47B0-103E-7E24-16FC23AB04CE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426789" y="2550911"/>
            <a:ext cx="1138235" cy="17727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9A4C5C-3830-FC49-4088-33803E29E92E}"/>
                  </a:ext>
                </a:extLst>
              </p:cNvPr>
              <p:cNvSpPr txBox="1"/>
              <p:nvPr/>
            </p:nvSpPr>
            <p:spPr>
              <a:xfrm>
                <a:off x="9403993" y="2227745"/>
                <a:ext cx="2548428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CNJL</a:t>
                </a:r>
                <a:r>
                  <a:rPr lang="en-US" u="sng" dirty="0">
                    <a:sym typeface="Wingdings" pitchFamily="2" charset="2"/>
                  </a:rPr>
                  <a:t>(China):</a:t>
                </a:r>
              </a:p>
              <a:p>
                <a:r>
                  <a:rPr lang="en-US" dirty="0"/>
                  <a:t>PandaX-III-200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9A4C5C-3830-FC49-4088-33803E29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993" y="2227745"/>
                <a:ext cx="2548428" cy="676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814726-C041-BFB9-5D2F-2A1DCABAD7B9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8582526" y="2565883"/>
            <a:ext cx="821467" cy="420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26F8D73-A8DE-A2D8-9B54-BE6BC93036D3}"/>
                  </a:ext>
                </a:extLst>
              </p:cNvPr>
              <p:cNvSpPr txBox="1"/>
              <p:nvPr/>
            </p:nvSpPr>
            <p:spPr>
              <a:xfrm>
                <a:off x="291025" y="1359814"/>
                <a:ext cx="2379361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SNOLAB (Canada):</a:t>
                </a:r>
              </a:p>
              <a:p>
                <a:r>
                  <a:rPr lang="en-US" dirty="0"/>
                  <a:t>SNO+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26F8D73-A8DE-A2D8-9B54-BE6BC9303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25" y="1359814"/>
                <a:ext cx="2379361" cy="676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2D761A-E939-65EE-30FD-DF2B42664B33}"/>
                  </a:ext>
                </a:extLst>
              </p:cNvPr>
              <p:cNvSpPr txBox="1"/>
              <p:nvPr/>
            </p:nvSpPr>
            <p:spPr>
              <a:xfrm>
                <a:off x="9352548" y="1090623"/>
                <a:ext cx="2548428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Kamioka (Japan):</a:t>
                </a:r>
              </a:p>
              <a:p>
                <a:r>
                  <a:rPr lang="en-US" dirty="0" err="1"/>
                  <a:t>KamLAND</a:t>
                </a:r>
                <a:r>
                  <a:rPr lang="en-US" dirty="0"/>
                  <a:t>-Zen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2D761A-E939-65EE-30FD-DF2B42664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548" y="1090623"/>
                <a:ext cx="2548428" cy="676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BB25E0D-8B65-552B-3D59-BC6F8E06973C}"/>
              </a:ext>
            </a:extLst>
          </p:cNvPr>
          <p:cNvCxnSpPr>
            <a:cxnSpLocks/>
          </p:cNvCxnSpPr>
          <p:nvPr/>
        </p:nvCxnSpPr>
        <p:spPr>
          <a:xfrm flipH="1">
            <a:off x="9276415" y="1820661"/>
            <a:ext cx="76133" cy="730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114B3D-BDCE-2D68-E375-27C6D565C313}"/>
              </a:ext>
            </a:extLst>
          </p:cNvPr>
          <p:cNvCxnSpPr>
            <a:cxnSpLocks/>
          </p:cNvCxnSpPr>
          <p:nvPr/>
        </p:nvCxnSpPr>
        <p:spPr>
          <a:xfrm>
            <a:off x="2670386" y="1766898"/>
            <a:ext cx="1484519" cy="460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B6339E-E8E2-299A-4FE1-4DEF5EB3D85A}"/>
                  </a:ext>
                </a:extLst>
              </p:cNvPr>
              <p:cNvSpPr txBox="1"/>
              <p:nvPr/>
            </p:nvSpPr>
            <p:spPr>
              <a:xfrm>
                <a:off x="3304674" y="6118733"/>
                <a:ext cx="5550568" cy="47596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Current record: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𝝂𝜷𝜷</m:t>
                        </m:r>
                      </m:sup>
                    </m:sSubSup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𝟏𝟑𝟔</m:t>
                        </m:r>
                      </m:sup>
                      <m:e>
                        <m:r>
                          <a:rPr lang="en-CA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𝐗𝐞</m:t>
                        </m:r>
                      </m:e>
                    </m:sPre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𝟐𝟔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B0F0"/>
                    </a:solidFill>
                  </a:rPr>
                  <a:t> years</a:t>
                </a:r>
                <a:endParaRPr lang="en-US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B6339E-E8E2-299A-4FE1-4DEF5EB3D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674" y="6118733"/>
                <a:ext cx="5550568" cy="4759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0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2" grpId="0" animBg="1"/>
      <p:bldP spid="25" grpId="0" animBg="1"/>
      <p:bldP spid="30" grpId="0" animBg="1"/>
      <p:bldP spid="44" grpId="0" animBg="1"/>
      <p:bldP spid="54" grpId="0" animBg="1"/>
      <p:bldP spid="56" grpId="0" animBg="1"/>
      <p:bldP spid="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6ED7-A154-BD1B-8575-21D38721FD5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Half-life of </a:t>
            </a:r>
            <a:r>
              <a:rPr lang="en-US" dirty="0" err="1"/>
              <a:t>neutrinoless</a:t>
            </a:r>
            <a:r>
              <a:rPr lang="en-US" dirty="0"/>
              <a:t> double-beta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836E72F-5BDF-F4A5-F91B-7C405BF48848}"/>
                  </a:ext>
                </a:extLst>
              </p:cNvPr>
              <p:cNvSpPr/>
              <p:nvPr/>
            </p:nvSpPr>
            <p:spPr>
              <a:xfrm>
                <a:off x="2629273" y="1193597"/>
                <a:ext cx="6393334" cy="112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  <m:sup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𝜈𝛽𝛽</m:t>
                              </m:r>
                            </m:sup>
                          </m:sSubSup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𝜈𝛽𝛽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CA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𝜈𝛽𝛽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836E72F-5BDF-F4A5-F91B-7C405BF48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273" y="1193597"/>
                <a:ext cx="6393334" cy="1127039"/>
              </a:xfrm>
              <a:prstGeom prst="roundRect">
                <a:avLst/>
              </a:prstGeom>
              <a:blipFill>
                <a:blip r:embed="rId2"/>
                <a:stretch>
                  <a:fillRect b="-2970"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61BCB79D-7562-DF83-B5BB-1D73129BED4F}"/>
              </a:ext>
            </a:extLst>
          </p:cNvPr>
          <p:cNvSpPr/>
          <p:nvPr/>
        </p:nvSpPr>
        <p:spPr>
          <a:xfrm>
            <a:off x="3096594" y="1714479"/>
            <a:ext cx="1025236" cy="600265"/>
          </a:xfrm>
          <a:prstGeom prst="ellipse">
            <a:avLst/>
          </a:prstGeom>
          <a:solidFill>
            <a:srgbClr val="00B0F0">
              <a:alpha val="9804"/>
            </a:srgbClr>
          </a:solidFill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569C17-0176-C7F8-7C27-FF582A21F847}"/>
              </a:ext>
            </a:extLst>
          </p:cNvPr>
          <p:cNvSpPr/>
          <p:nvPr/>
        </p:nvSpPr>
        <p:spPr>
          <a:xfrm>
            <a:off x="4800703" y="1354260"/>
            <a:ext cx="1025237" cy="720437"/>
          </a:xfrm>
          <a:prstGeom prst="ellipse">
            <a:avLst/>
          </a:prstGeom>
          <a:solidFill>
            <a:srgbClr val="00B0F0">
              <a:alpha val="9804"/>
            </a:srgbClr>
          </a:solidFill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E23B41-57BC-CDEB-D255-C32C8F3F9A67}"/>
              </a:ext>
            </a:extLst>
          </p:cNvPr>
          <p:cNvSpPr/>
          <p:nvPr/>
        </p:nvSpPr>
        <p:spPr>
          <a:xfrm>
            <a:off x="5784179" y="1354259"/>
            <a:ext cx="1191491" cy="720437"/>
          </a:xfrm>
          <a:prstGeom prst="ellipse">
            <a:avLst/>
          </a:prstGeom>
          <a:solidFill>
            <a:schemeClr val="accent2">
              <a:alpha val="9804"/>
            </a:schemeClr>
          </a:solidFill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9031DA-AFC7-44B5-1EF9-C48900347D86}"/>
              </a:ext>
            </a:extLst>
          </p:cNvPr>
          <p:cNvSpPr/>
          <p:nvPr/>
        </p:nvSpPr>
        <p:spPr>
          <a:xfrm>
            <a:off x="7260540" y="1159697"/>
            <a:ext cx="942111" cy="1030057"/>
          </a:xfrm>
          <a:prstGeom prst="ellipse">
            <a:avLst/>
          </a:prstGeom>
          <a:solidFill>
            <a:schemeClr val="accent6">
              <a:alpha val="9804"/>
            </a:schemeClr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9DFF1E-4838-6BBD-B3B3-E89229DA8564}"/>
              </a:ext>
            </a:extLst>
          </p:cNvPr>
          <p:cNvSpPr/>
          <p:nvPr/>
        </p:nvSpPr>
        <p:spPr>
          <a:xfrm>
            <a:off x="4335961" y="1414347"/>
            <a:ext cx="608946" cy="600264"/>
          </a:xfrm>
          <a:prstGeom prst="ellipse">
            <a:avLst/>
          </a:prstGeom>
          <a:solidFill>
            <a:srgbClr val="4472C4">
              <a:alpha val="9804"/>
            </a:srgbClr>
          </a:solidFill>
          <a:ln w="28575"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99221-4D4E-209E-F981-3575C46C531A}"/>
              </a:ext>
            </a:extLst>
          </p:cNvPr>
          <p:cNvSpPr txBox="1"/>
          <p:nvPr/>
        </p:nvSpPr>
        <p:spPr>
          <a:xfrm>
            <a:off x="681471" y="2941983"/>
            <a:ext cx="1465381" cy="461665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Half-life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D21B3-4C24-B5A7-D2B8-374B01FA09CF}"/>
              </a:ext>
            </a:extLst>
          </p:cNvPr>
          <p:cNvSpPr txBox="1"/>
          <p:nvPr/>
        </p:nvSpPr>
        <p:spPr>
          <a:xfrm>
            <a:off x="2629272" y="3228945"/>
            <a:ext cx="1929475" cy="830997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Axial-vector coupling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C1990-FF2E-8F6A-2AE0-A90E5C60025B}"/>
              </a:ext>
            </a:extLst>
          </p:cNvPr>
          <p:cNvSpPr txBox="1"/>
          <p:nvPr/>
        </p:nvSpPr>
        <p:spPr>
          <a:xfrm>
            <a:off x="5075583" y="3228945"/>
            <a:ext cx="1900087" cy="830997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Phase-space factor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A0FF1-3065-011D-5BEC-430B2D7043E2}"/>
              </a:ext>
            </a:extLst>
          </p:cNvPr>
          <p:cNvSpPr txBox="1"/>
          <p:nvPr/>
        </p:nvSpPr>
        <p:spPr>
          <a:xfrm>
            <a:off x="7659757" y="3228945"/>
            <a:ext cx="2345634" cy="830997"/>
          </a:xfrm>
          <a:prstGeom prst="rect">
            <a:avLst/>
          </a:prstGeom>
          <a:solidFill>
            <a:srgbClr val="ED7D31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Nuclear matrix element (NME)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C9CB9-723C-5CAF-B26C-917773CC695A}"/>
              </a:ext>
            </a:extLst>
          </p:cNvPr>
          <p:cNvSpPr txBox="1"/>
          <p:nvPr/>
        </p:nvSpPr>
        <p:spPr>
          <a:xfrm>
            <a:off x="10296939" y="2835965"/>
            <a:ext cx="1497496" cy="830997"/>
          </a:xfrm>
          <a:prstGeom prst="rect">
            <a:avLst/>
          </a:prstGeom>
          <a:solidFill>
            <a:srgbClr val="70AD47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Majorana 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D70D-4809-3B21-D45B-C90BED459B0B}"/>
              </a:ext>
            </a:extLst>
          </p:cNvPr>
          <p:cNvSpPr txBox="1"/>
          <p:nvPr/>
        </p:nvSpPr>
        <p:spPr>
          <a:xfrm>
            <a:off x="530087" y="3870890"/>
            <a:ext cx="176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Observable to be 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61380-6BEE-EA5F-2612-89909CBBC4AB}"/>
                  </a:ext>
                </a:extLst>
              </p:cNvPr>
              <p:cNvSpPr txBox="1"/>
              <p:nvPr/>
            </p:nvSpPr>
            <p:spPr>
              <a:xfrm>
                <a:off x="2629272" y="4439478"/>
                <a:ext cx="21714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</a:rPr>
                  <a:t>Known from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-decay of neutrons;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1.27</m:t>
                    </m:r>
                  </m:oMath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61380-6BEE-EA5F-2612-89909CBB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272" y="4439478"/>
                <a:ext cx="2171431" cy="923330"/>
              </a:xfrm>
              <a:prstGeom prst="rect">
                <a:avLst/>
              </a:prstGeom>
              <a:blipFill>
                <a:blip r:embed="rId3"/>
                <a:stretch>
                  <a:fillRect l="-1734" t="-270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33960D-B865-2120-66F0-23A1C92C04C1}"/>
                  </a:ext>
                </a:extLst>
              </p:cNvPr>
              <p:cNvSpPr txBox="1"/>
              <p:nvPr/>
            </p:nvSpPr>
            <p:spPr>
              <a:xfrm>
                <a:off x="5075583" y="4439478"/>
                <a:ext cx="20010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</a:rPr>
                  <a:t>Physics of the emitted electrons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 known from atomic physics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33960D-B865-2120-66F0-23A1C92C0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83" y="4439478"/>
                <a:ext cx="2001078" cy="1200329"/>
              </a:xfrm>
              <a:prstGeom prst="rect">
                <a:avLst/>
              </a:prstGeom>
              <a:blipFill>
                <a:blip r:embed="rId4"/>
                <a:stretch>
                  <a:fillRect l="-2516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7EBD708-60EC-8A04-85CF-F471C6D3D7F3}"/>
              </a:ext>
            </a:extLst>
          </p:cNvPr>
          <p:cNvSpPr txBox="1"/>
          <p:nvPr/>
        </p:nvSpPr>
        <p:spPr>
          <a:xfrm>
            <a:off x="7731595" y="4514501"/>
            <a:ext cx="2160104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From </a:t>
            </a:r>
            <a:r>
              <a:rPr lang="en-US" b="1" i="1" dirty="0">
                <a:solidFill>
                  <a:schemeClr val="accent1"/>
                </a:solidFill>
              </a:rPr>
              <a:t>nuclear theory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A938D-6DD7-B8FA-DB17-DB040A8EAACE}"/>
              </a:ext>
            </a:extLst>
          </p:cNvPr>
          <p:cNvSpPr txBox="1"/>
          <p:nvPr/>
        </p:nvSpPr>
        <p:spPr>
          <a:xfrm>
            <a:off x="10349949" y="4161183"/>
            <a:ext cx="1510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New physics we want to extract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CAC7B3-C87E-E4AC-502E-63AB2DE16DF7}"/>
              </a:ext>
            </a:extLst>
          </p:cNvPr>
          <p:cNvCxnSpPr>
            <a:stCxn id="8" idx="0"/>
            <a:endCxn id="11" idx="4"/>
          </p:cNvCxnSpPr>
          <p:nvPr/>
        </p:nvCxnSpPr>
        <p:spPr>
          <a:xfrm flipV="1">
            <a:off x="1414162" y="2314744"/>
            <a:ext cx="2195050" cy="6272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915F61-82BC-3414-5D60-FAC3B09FEC2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594010" y="2014611"/>
            <a:ext cx="1004495" cy="1214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250272-A3E5-F4CA-5704-AB62F8AF44C8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5468121" y="2074696"/>
            <a:ext cx="557506" cy="1154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431A05-C3E0-E128-B5C5-C31E91E5A4B1}"/>
              </a:ext>
            </a:extLst>
          </p:cNvPr>
          <p:cNvCxnSpPr>
            <a:cxnSpLocks/>
            <a:stCxn id="15" idx="0"/>
            <a:endCxn id="13" idx="4"/>
          </p:cNvCxnSpPr>
          <p:nvPr/>
        </p:nvCxnSpPr>
        <p:spPr>
          <a:xfrm flipH="1" flipV="1">
            <a:off x="6379925" y="2074696"/>
            <a:ext cx="2452649" cy="1154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204AB5-B40B-D9BC-C789-BE02D5D084A1}"/>
              </a:ext>
            </a:extLst>
          </p:cNvPr>
          <p:cNvCxnSpPr>
            <a:cxnSpLocks/>
            <a:stCxn id="16" idx="0"/>
            <a:endCxn id="14" idx="5"/>
          </p:cNvCxnSpPr>
          <p:nvPr/>
        </p:nvCxnSpPr>
        <p:spPr>
          <a:xfrm flipH="1" flipV="1">
            <a:off x="8064682" y="2038906"/>
            <a:ext cx="2981005" cy="79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404D-419F-26F3-3583-76DE5C8D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 matrix elements currently poorly known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E02C6-B037-5ECD-0A9D-283B4433DA7E}"/>
              </a:ext>
            </a:extLst>
          </p:cNvPr>
          <p:cNvSpPr txBox="1"/>
          <p:nvPr/>
        </p:nvSpPr>
        <p:spPr>
          <a:xfrm>
            <a:off x="3216177" y="6093563"/>
            <a:ext cx="575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M. Agostini et al., </a:t>
            </a:r>
            <a:r>
              <a:rPr lang="en-CA" i="1" dirty="0">
                <a:solidFill>
                  <a:schemeClr val="accent1"/>
                </a:solidFill>
              </a:rPr>
              <a:t>Rev. Mod. Phys. 95, 025002 (2023)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B686BB-9788-2099-FB2B-48EC9F87B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554" y="1299538"/>
            <a:ext cx="7659973" cy="4685226"/>
          </a:xfrm>
        </p:spPr>
      </p:pic>
    </p:spTree>
    <p:extLst>
      <p:ext uri="{BB962C8B-B14F-4D97-AF65-F5344CB8AC3E}">
        <p14:creationId xmlns:p14="http://schemas.microsoft.com/office/powerpoint/2010/main" val="40868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055518-A61D-74A4-80C3-DE802D01F7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Neutrino masses from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055518-A61D-74A4-80C3-DE802D01F7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9D82E3D1-52FD-FFDD-7A9D-0E67F1E53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" r="856"/>
          <a:stretch/>
        </p:blipFill>
        <p:spPr>
          <a:xfrm>
            <a:off x="6982541" y="1475672"/>
            <a:ext cx="4420565" cy="3906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F86D54-639F-7099-E816-8C61ADDC652E}"/>
              </a:ext>
            </a:extLst>
          </p:cNvPr>
          <p:cNvSpPr txBox="1"/>
          <p:nvPr/>
        </p:nvSpPr>
        <p:spPr>
          <a:xfrm>
            <a:off x="7537020" y="5482788"/>
            <a:ext cx="370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M. Agostini et al., Rev. Mod. Phys. </a:t>
            </a:r>
            <a:r>
              <a:rPr lang="en-US" sz="1400" b="1" i="1" dirty="0">
                <a:solidFill>
                  <a:schemeClr val="accent1"/>
                </a:solidFill>
              </a:rPr>
              <a:t>95</a:t>
            </a:r>
            <a:r>
              <a:rPr lang="en-US" sz="1400" i="1" dirty="0">
                <a:solidFill>
                  <a:schemeClr val="accent1"/>
                </a:solidFill>
              </a:rPr>
              <a:t>, 025002 (2023)</a:t>
            </a:r>
            <a:endParaRPr lang="en-US" sz="1400" b="1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F9AC33A-C5AE-BD6A-FD09-C747BCE065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302540"/>
                <a:ext cx="5764299" cy="466963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200" dirty="0"/>
                  <a:t>Effective Majorana mass</a:t>
                </a:r>
                <a:br>
                  <a:rPr lang="en-US" sz="3200" dirty="0"/>
                </a:br>
                <a:br>
                  <a:rPr lang="en-US" sz="3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𝑒𝑖</m:t>
                            </m:r>
                          </m:sub>
                          <m:sup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br>
                  <a:rPr lang="en-CA" dirty="0"/>
                </a:br>
                <a:br>
                  <a:rPr lang="en-CA" dirty="0"/>
                </a:br>
                <a:r>
                  <a:rPr lang="en-CA" dirty="0"/>
                  <a:t>(</a:t>
                </a:r>
                <a:r>
                  <a:rPr lang="en-CA" dirty="0">
                    <a:solidFill>
                      <a:srgbClr val="FF8D36"/>
                    </a:solidFill>
                  </a:rPr>
                  <a:t>normal </a:t>
                </a:r>
                <a:r>
                  <a:rPr lang="en-CA" dirty="0"/>
                  <a:t>or</a:t>
                </a:r>
                <a:r>
                  <a:rPr lang="en-CA" dirty="0">
                    <a:solidFill>
                      <a:srgbClr val="FF8D36"/>
                    </a:solidFill>
                  </a:rPr>
                  <a:t> </a:t>
                </a:r>
                <a:r>
                  <a:rPr lang="en-CA" dirty="0">
                    <a:solidFill>
                      <a:srgbClr val="00BAB9"/>
                    </a:solidFill>
                  </a:rPr>
                  <a:t>inverted </a:t>
                </a:r>
                <a:r>
                  <a:rPr lang="en-CA" dirty="0"/>
                  <a:t>hierarchy)</a:t>
                </a:r>
                <a:endParaRPr lang="en-US" dirty="0"/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/>
                  <a:t> decay: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F9AC33A-C5AE-BD6A-FD09-C747BCE065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302540"/>
                <a:ext cx="5764299" cy="4669636"/>
              </a:xfrm>
              <a:blipFill>
                <a:blip r:embed="rId5"/>
                <a:stretch>
                  <a:fillRect l="-2418" t="-25203" r="-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1522D2D-5A56-52AE-63DA-3F4CE1E9E39D}"/>
              </a:ext>
            </a:extLst>
          </p:cNvPr>
          <p:cNvSpPr/>
          <p:nvPr/>
        </p:nvSpPr>
        <p:spPr>
          <a:xfrm>
            <a:off x="1708879" y="1798820"/>
            <a:ext cx="3500581" cy="1199213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E941F-8B8E-6D89-844C-55CC262A9C56}"/>
              </a:ext>
            </a:extLst>
          </p:cNvPr>
          <p:cNvSpPr/>
          <p:nvPr/>
        </p:nvSpPr>
        <p:spPr>
          <a:xfrm>
            <a:off x="1259174" y="4332157"/>
            <a:ext cx="4676931" cy="180144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C45EB3-8D5F-A536-13B0-FC64A2B05A02}"/>
                  </a:ext>
                </a:extLst>
              </p:cNvPr>
              <p:cNvSpPr txBox="1"/>
              <p:nvPr/>
            </p:nvSpPr>
            <p:spPr>
              <a:xfrm>
                <a:off x="7537020" y="870212"/>
                <a:ext cx="2425514" cy="461665"/>
              </a:xfrm>
              <a:prstGeom prst="rect">
                <a:avLst/>
              </a:prstGeom>
              <a:noFill/>
              <a:ln w="19050">
                <a:solidFill>
                  <a:srgbClr val="009795"/>
                </a:solidFill>
              </a:ln>
              <a:effectLst>
                <a:glow rad="101600">
                  <a:srgbClr val="00BAB9">
                    <a:alpha val="60000"/>
                  </a:srgb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CA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C45EB3-8D5F-A536-13B0-FC64A2B05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020" y="870212"/>
                <a:ext cx="242551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009795"/>
                </a:solidFill>
              </a:ln>
              <a:effectLst>
                <a:glow rad="101600">
                  <a:srgbClr val="00BAB9">
                    <a:alpha val="60000"/>
                  </a:srgb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D128F8-471B-A5D6-AF32-32DFDB29E7F6}"/>
                  </a:ext>
                </a:extLst>
              </p:cNvPr>
              <p:cNvSpPr txBox="1"/>
              <p:nvPr/>
            </p:nvSpPr>
            <p:spPr>
              <a:xfrm>
                <a:off x="7537020" y="6137532"/>
                <a:ext cx="2425514" cy="461665"/>
              </a:xfrm>
              <a:prstGeom prst="rect">
                <a:avLst/>
              </a:prstGeom>
              <a:noFill/>
              <a:ln w="19050">
                <a:solidFill>
                  <a:srgbClr val="FF4B00"/>
                </a:solidFill>
              </a:ln>
              <a:effectLst>
                <a:glow rad="101600">
                  <a:srgbClr val="FF8D36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CA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D128F8-471B-A5D6-AF32-32DFDB29E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020" y="6137532"/>
                <a:ext cx="24255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FF4B00"/>
                </a:solidFill>
              </a:ln>
              <a:effectLst>
                <a:glow rad="101600">
                  <a:srgbClr val="FF8D36"/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7C2AF6-1B37-FF2D-26AA-7C56D3BA9B4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8749777" y="1331877"/>
            <a:ext cx="37751" cy="1379239"/>
          </a:xfrm>
          <a:prstGeom prst="straightConnector1">
            <a:avLst/>
          </a:prstGeom>
          <a:ln w="19050">
            <a:solidFill>
              <a:srgbClr val="0097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00977B-803B-2610-64A1-24D1E5AE2C5B}"/>
              </a:ext>
            </a:extLst>
          </p:cNvPr>
          <p:cNvCxnSpPr>
            <a:stCxn id="6" idx="0"/>
          </p:cNvCxnSpPr>
          <p:nvPr/>
        </p:nvCxnSpPr>
        <p:spPr>
          <a:xfrm flipV="1">
            <a:off x="8749777" y="4332157"/>
            <a:ext cx="233802" cy="1805375"/>
          </a:xfrm>
          <a:prstGeom prst="straightConnector1">
            <a:avLst/>
          </a:prstGeom>
          <a:ln w="19050">
            <a:solidFill>
              <a:srgbClr val="FF4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7EB04B2-1E84-3226-7869-689D1A3D1C4B}"/>
              </a:ext>
            </a:extLst>
          </p:cNvPr>
          <p:cNvSpPr/>
          <p:nvPr/>
        </p:nvSpPr>
        <p:spPr>
          <a:xfrm>
            <a:off x="3081866" y="4910668"/>
            <a:ext cx="948267" cy="711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37B67A-FD12-08E0-7C80-35AD4EC6B16A}"/>
              </a:ext>
            </a:extLst>
          </p:cNvPr>
          <p:cNvSpPr/>
          <p:nvPr/>
        </p:nvSpPr>
        <p:spPr>
          <a:xfrm>
            <a:off x="5032828" y="5147733"/>
            <a:ext cx="758370" cy="711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8E8D-071B-68E6-24BF-D6B04793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experiments</a:t>
            </a:r>
          </a:p>
        </p:txBody>
      </p:sp>
      <p:pic>
        <p:nvPicPr>
          <p:cNvPr id="11" name="Content Placeholder 10" descr="A map of the world&#10;&#10;Description automatically generated">
            <a:extLst>
              <a:ext uri="{FF2B5EF4-FFF2-40B4-BE49-F238E27FC236}">
                <a16:creationId xmlns:a16="http://schemas.microsoft.com/office/drawing/2014/main" id="{692B57AA-F3E2-387E-55BA-50C58DA0A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9260" y="1301750"/>
            <a:ext cx="9225530" cy="46704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B6E7FD-98C7-F52F-B662-0E5AA766BAA4}"/>
                  </a:ext>
                </a:extLst>
              </p:cNvPr>
              <p:cNvSpPr txBox="1"/>
              <p:nvPr/>
            </p:nvSpPr>
            <p:spPr>
              <a:xfrm>
                <a:off x="9543539" y="3321235"/>
                <a:ext cx="2438401" cy="6990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LNGS (Italy):</a:t>
                </a:r>
              </a:p>
              <a:p>
                <a:r>
                  <a:rPr lang="en-US" dirty="0"/>
                  <a:t>CUPID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Mo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B6E7FD-98C7-F52F-B662-0E5AA766B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539" y="3321235"/>
                <a:ext cx="2438401" cy="6990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76EB59-A9B1-A1C8-5F07-F67D961633A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384758" y="2403672"/>
            <a:ext cx="3158781" cy="12670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126B0-BEA7-83DD-4E87-DA675A2930DB}"/>
                  </a:ext>
                </a:extLst>
              </p:cNvPr>
              <p:cNvSpPr txBox="1"/>
              <p:nvPr/>
            </p:nvSpPr>
            <p:spPr>
              <a:xfrm>
                <a:off x="9557582" y="5253139"/>
                <a:ext cx="2165685" cy="676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LSM (France):</a:t>
                </a:r>
              </a:p>
              <a:p>
                <a:r>
                  <a:rPr lang="en-US" dirty="0" err="1"/>
                  <a:t>SuperNEMO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Se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126B0-BEA7-83DD-4E87-DA675A293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5253139"/>
                <a:ext cx="2165685" cy="676404"/>
              </a:xfrm>
              <a:prstGeom prst="rect">
                <a:avLst/>
              </a:prstGeom>
              <a:blipFill>
                <a:blip r:embed="rId5"/>
                <a:stretch>
                  <a:fillRect b="-1538"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075E16-D094-AA7B-09A8-F63BDD29FB3E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17236" y="2403672"/>
            <a:ext cx="3340346" cy="31876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9A4C5C-3830-FC49-4088-33803E29E92E}"/>
                  </a:ext>
                </a:extLst>
              </p:cNvPr>
              <p:cNvSpPr txBox="1"/>
              <p:nvPr/>
            </p:nvSpPr>
            <p:spPr>
              <a:xfrm>
                <a:off x="9403993" y="2227745"/>
                <a:ext cx="2548428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>
                    <a:sym typeface="Wingdings" pitchFamily="2" charset="2"/>
                  </a:rPr>
                  <a:t>Yemilab</a:t>
                </a:r>
                <a:r>
                  <a:rPr lang="en-US" u="sng" dirty="0">
                    <a:sym typeface="Wingdings" pitchFamily="2" charset="2"/>
                  </a:rPr>
                  <a:t> (Korea):</a:t>
                </a:r>
              </a:p>
              <a:p>
                <a:r>
                  <a:rPr lang="en-US" dirty="0"/>
                  <a:t>PandaX-III-200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9A4C5C-3830-FC49-4088-33803E29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993" y="2227745"/>
                <a:ext cx="2548428" cy="6762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814726-C041-BFB9-5D2F-2A1DCABAD7B9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8758989" y="2565883"/>
            <a:ext cx="645004" cy="6425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26F8D73-A8DE-A2D8-9B54-BE6BC93036D3}"/>
                  </a:ext>
                </a:extLst>
              </p:cNvPr>
              <p:cNvSpPr txBox="1"/>
              <p:nvPr/>
            </p:nvSpPr>
            <p:spPr>
              <a:xfrm>
                <a:off x="291025" y="1359814"/>
                <a:ext cx="2379361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SNOLAB (Canada):</a:t>
                </a:r>
              </a:p>
              <a:p>
                <a:r>
                  <a:rPr lang="en-US" dirty="0"/>
                  <a:t>SNO+II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26F8D73-A8DE-A2D8-9B54-BE6BC9303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25" y="1359814"/>
                <a:ext cx="2379361" cy="676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2D761A-E939-65EE-30FD-DF2B42664B33}"/>
                  </a:ext>
                </a:extLst>
              </p:cNvPr>
              <p:cNvSpPr txBox="1"/>
              <p:nvPr/>
            </p:nvSpPr>
            <p:spPr>
              <a:xfrm>
                <a:off x="9224970" y="1090623"/>
                <a:ext cx="2676006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Kamioka (Japan):</a:t>
                </a:r>
              </a:p>
              <a:p>
                <a:r>
                  <a:rPr lang="en-US" dirty="0"/>
                  <a:t>KamLAND2-Zen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2D761A-E939-65EE-30FD-DF2B42664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970" y="1090623"/>
                <a:ext cx="2676006" cy="676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BB25E0D-8B65-552B-3D59-BC6F8E06973C}"/>
              </a:ext>
            </a:extLst>
          </p:cNvPr>
          <p:cNvCxnSpPr>
            <a:cxnSpLocks/>
          </p:cNvCxnSpPr>
          <p:nvPr/>
        </p:nvCxnSpPr>
        <p:spPr>
          <a:xfrm flipH="1">
            <a:off x="9276415" y="1820661"/>
            <a:ext cx="76133" cy="730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114B3D-BDCE-2D68-E375-27C6D565C313}"/>
              </a:ext>
            </a:extLst>
          </p:cNvPr>
          <p:cNvCxnSpPr>
            <a:cxnSpLocks/>
          </p:cNvCxnSpPr>
          <p:nvPr/>
        </p:nvCxnSpPr>
        <p:spPr>
          <a:xfrm>
            <a:off x="2670386" y="1766898"/>
            <a:ext cx="1484519" cy="460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B6339E-E8E2-299A-4FE1-4DEF5EB3D85A}"/>
                  </a:ext>
                </a:extLst>
              </p:cNvPr>
              <p:cNvSpPr txBox="1"/>
              <p:nvPr/>
            </p:nvSpPr>
            <p:spPr>
              <a:xfrm>
                <a:off x="1429260" y="6118733"/>
                <a:ext cx="8428724" cy="399276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+</a:t>
                </a:r>
                <a:r>
                  <a:rPr lang="en-US" dirty="0"/>
                  <a:t>nEXO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  <a:r>
                  <a:rPr lang="en-CA" dirty="0"/>
                  <a:t>, LEGEND-1000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r>
                  <a:rPr lang="en-CA" dirty="0"/>
                  <a:t>), NEXT-HD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), Darwin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), …</a:t>
                </a:r>
                <a:r>
                  <a:rPr lang="en-CA" dirty="0"/>
                  <a:t> </a:t>
                </a:r>
                <a:endParaRPr lang="en-US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B6339E-E8E2-299A-4FE1-4DEF5EB3D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260" y="6118733"/>
                <a:ext cx="8428724" cy="3992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A1B13C-219E-E636-5781-BC1F64E2FAD7}"/>
                  </a:ext>
                </a:extLst>
              </p:cNvPr>
              <p:cNvSpPr txBox="1"/>
              <p:nvPr/>
            </p:nvSpPr>
            <p:spPr>
              <a:xfrm>
                <a:off x="3256430" y="3084418"/>
                <a:ext cx="4783377" cy="689163"/>
              </a:xfrm>
              <a:prstGeom prst="rect">
                <a:avLst/>
              </a:prstGeom>
              <a:solidFill>
                <a:srgbClr val="FFFFFF">
                  <a:alpha val="7451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Goal: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𝟐𝟖</m:t>
                        </m:r>
                      </m:sup>
                    </m:sSup>
                  </m:oMath>
                </a14:m>
                <a:r>
                  <a:rPr lang="en-US" sz="3200" b="1" dirty="0"/>
                  <a:t> years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A1B13C-219E-E636-5781-BC1F64E2F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430" y="3084418"/>
                <a:ext cx="4783377" cy="689163"/>
              </a:xfrm>
              <a:prstGeom prst="rect">
                <a:avLst/>
              </a:prstGeom>
              <a:blipFill>
                <a:blip r:embed="rId10"/>
                <a:stretch>
                  <a:fillRect l="-1058" t="-5357" r="-794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03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69404-BB4B-0AD0-1C31-3D12E3E36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054" y="2251873"/>
            <a:ext cx="6571488" cy="175546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How Can the Nuclear Theory Predictions Be Improved?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93EF9-3FDF-0A20-F67E-B01C3D86ED6B}"/>
              </a:ext>
            </a:extLst>
          </p:cNvPr>
          <p:cNvSpPr txBox="1"/>
          <p:nvPr/>
        </p:nvSpPr>
        <p:spPr>
          <a:xfrm>
            <a:off x="1799771" y="4151086"/>
            <a:ext cx="4479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F0"/>
                </a:solidFill>
              </a:rPr>
              <a:t>– Corrections to the nuclear matrix elements</a:t>
            </a:r>
          </a:p>
        </p:txBody>
      </p:sp>
    </p:spTree>
    <p:extLst>
      <p:ext uri="{BB962C8B-B14F-4D97-AF65-F5344CB8AC3E}">
        <p14:creationId xmlns:p14="http://schemas.microsoft.com/office/powerpoint/2010/main" val="1588937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5A65B9-E516-200F-417A-6483ECA9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matrix element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0416E2A-B0D1-48CC-FB16-D33C8E8120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706996"/>
                <a:ext cx="10721635" cy="2502291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CA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  <m:e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  <m:e>
                          <m:sSubSup>
                            <m:sSub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0416E2A-B0D1-48CC-FB16-D33C8E8120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706996"/>
                <a:ext cx="10721635" cy="250229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6821069B-AE6F-B010-3325-6E1510FEA56A}"/>
              </a:ext>
            </a:extLst>
          </p:cNvPr>
          <p:cNvSpPr/>
          <p:nvPr/>
        </p:nvSpPr>
        <p:spPr>
          <a:xfrm>
            <a:off x="5359242" y="2792697"/>
            <a:ext cx="841248" cy="780288"/>
          </a:xfrm>
          <a:prstGeom prst="ellipse">
            <a:avLst/>
          </a:prstGeom>
          <a:solidFill>
            <a:srgbClr val="70AD47">
              <a:alpha val="20000"/>
            </a:srgbClr>
          </a:soli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86BC61-5739-91A4-50B1-ABA976126A26}"/>
              </a:ext>
            </a:extLst>
          </p:cNvPr>
          <p:cNvSpPr/>
          <p:nvPr/>
        </p:nvSpPr>
        <p:spPr>
          <a:xfrm>
            <a:off x="7128719" y="2792697"/>
            <a:ext cx="841248" cy="780288"/>
          </a:xfrm>
          <a:prstGeom prst="ellipse">
            <a:avLst/>
          </a:prstGeom>
          <a:solidFill>
            <a:srgbClr val="FFC000">
              <a:alpha val="20000"/>
            </a:srgbClr>
          </a:solidFill>
          <a:ln w="381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18FEE3-F57A-42E4-9DDE-F3E8251511B9}"/>
              </a:ext>
            </a:extLst>
          </p:cNvPr>
          <p:cNvCxnSpPr>
            <a:cxnSpLocks/>
          </p:cNvCxnSpPr>
          <p:nvPr/>
        </p:nvCxnSpPr>
        <p:spPr>
          <a:xfrm flipH="1" flipV="1">
            <a:off x="7723310" y="3647895"/>
            <a:ext cx="703172" cy="91287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991F0E-156A-968B-6E85-D39C37029271}"/>
              </a:ext>
            </a:extLst>
          </p:cNvPr>
          <p:cNvSpPr txBox="1"/>
          <p:nvPr/>
        </p:nvSpPr>
        <p:spPr>
          <a:xfrm>
            <a:off x="7296912" y="4504672"/>
            <a:ext cx="238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Initial state nuclear wave function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EDD004-3F14-F33E-2CC0-727948AE337E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4363462" y="3458714"/>
            <a:ext cx="1118978" cy="105851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FADF9B4-0A6A-5D6A-E59E-CCDA95D709EB}"/>
              </a:ext>
            </a:extLst>
          </p:cNvPr>
          <p:cNvSpPr txBox="1"/>
          <p:nvPr/>
        </p:nvSpPr>
        <p:spPr>
          <a:xfrm>
            <a:off x="3454184" y="4560768"/>
            <a:ext cx="264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Final state nuclear wave function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A0E8BA-E85D-620E-914A-BFC4E943691A}"/>
              </a:ext>
            </a:extLst>
          </p:cNvPr>
          <p:cNvSpPr/>
          <p:nvPr/>
        </p:nvSpPr>
        <p:spPr>
          <a:xfrm>
            <a:off x="6374382" y="2892275"/>
            <a:ext cx="536448" cy="536448"/>
          </a:xfrm>
          <a:prstGeom prst="ellipse">
            <a:avLst/>
          </a:prstGeom>
          <a:solidFill>
            <a:srgbClr val="ED7D31">
              <a:alpha val="20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811539-F739-DC73-1080-6B938B25D737}"/>
              </a:ext>
            </a:extLst>
          </p:cNvPr>
          <p:cNvCxnSpPr>
            <a:cxnSpLocks/>
          </p:cNvCxnSpPr>
          <p:nvPr/>
        </p:nvCxnSpPr>
        <p:spPr>
          <a:xfrm>
            <a:off x="6641356" y="2034908"/>
            <a:ext cx="0" cy="71732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35B418-6D7E-0CFE-9AD7-D42920B6A885}"/>
                  </a:ext>
                </a:extLst>
              </p:cNvPr>
              <p:cNvSpPr txBox="1"/>
              <p:nvPr/>
            </p:nvSpPr>
            <p:spPr>
              <a:xfrm>
                <a:off x="4340352" y="1433201"/>
                <a:ext cx="4519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/>
                  <a:t>Operator (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i="1" dirty="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35B418-6D7E-0CFE-9AD7-D42920B6A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352" y="1433201"/>
                <a:ext cx="4519374" cy="461665"/>
              </a:xfrm>
              <a:prstGeom prst="rect">
                <a:avLst/>
              </a:prstGeom>
              <a:blipFill>
                <a:blip r:embed="rId3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7D4218B-10E1-8E0C-51A1-9B24657A87AA}"/>
              </a:ext>
            </a:extLst>
          </p:cNvPr>
          <p:cNvCxnSpPr>
            <a:cxnSpLocks/>
          </p:cNvCxnSpPr>
          <p:nvPr/>
        </p:nvCxnSpPr>
        <p:spPr>
          <a:xfrm flipH="1" flipV="1">
            <a:off x="4651248" y="5256827"/>
            <a:ext cx="286512" cy="46621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579C93B-9011-F06F-1EAB-5144649ED046}"/>
              </a:ext>
            </a:extLst>
          </p:cNvPr>
          <p:cNvCxnSpPr>
            <a:cxnSpLocks/>
          </p:cNvCxnSpPr>
          <p:nvPr/>
        </p:nvCxnSpPr>
        <p:spPr>
          <a:xfrm flipV="1">
            <a:off x="7412736" y="5207099"/>
            <a:ext cx="688527" cy="53183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69EADB6-DB00-E7A3-83FC-F73C507A2B75}"/>
              </a:ext>
            </a:extLst>
          </p:cNvPr>
          <p:cNvSpPr txBox="1"/>
          <p:nvPr/>
        </p:nvSpPr>
        <p:spPr>
          <a:xfrm>
            <a:off x="3641558" y="5974080"/>
            <a:ext cx="5218167" cy="47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From nuclear many-body method</a:t>
            </a:r>
          </a:p>
        </p:txBody>
      </p:sp>
    </p:spTree>
    <p:extLst>
      <p:ext uri="{BB962C8B-B14F-4D97-AF65-F5344CB8AC3E}">
        <p14:creationId xmlns:p14="http://schemas.microsoft.com/office/powerpoint/2010/main" val="8191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/>
      <p:bldP spid="21" grpId="0"/>
      <p:bldP spid="24" grpId="0" animBg="1"/>
      <p:bldP spid="28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F0088B9-CF93-8BA6-C53E-119B3D3738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/>
                  <a:t>Nuclear matrix elements of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F0088B9-CF93-8BA6-C53E-119B3D3738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0F32874-7ECB-8C25-709E-75FB14863D66}"/>
                  </a:ext>
                </a:extLst>
              </p:cNvPr>
              <p:cNvSpPr/>
              <p:nvPr/>
            </p:nvSpPr>
            <p:spPr>
              <a:xfrm>
                <a:off x="681470" y="1382232"/>
                <a:ext cx="10721636" cy="124666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Sup>
                            <m:sSubSup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  <m:sup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e>
                      </m:nary>
                      <m:r>
                        <a:rPr lang="en-CA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CA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CA" sz="2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CA" sz="2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</m:t>
                                  </m:r>
                                  <m:r>
                                    <a:rPr lang="en-CA" sz="2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CA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sz="2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𝐲</m:t>
                                  </m:r>
                                  <m:r>
                                    <a:rPr lang="en-CA" sz="2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sz="2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CA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CA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CA" sz="28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e>
                                      <m:sSup>
                                        <m:sSupPr>
                                          <m:ctrlPr>
                                            <a:rPr lang="en-CA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p>
                                          <m:r>
                                            <a:rPr lang="en-CA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p>
                                      </m:sSup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CA" sz="28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𝐲</m:t>
                                      </m:r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sz="28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</m:d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0F32874-7ECB-8C25-709E-75FB14863D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0" y="1382232"/>
                <a:ext cx="10721636" cy="1246668"/>
              </a:xfrm>
              <a:prstGeom prst="roundRect">
                <a:avLst/>
              </a:prstGeom>
              <a:blipFill>
                <a:blip r:embed="rId5"/>
                <a:stretch>
                  <a:fillRect t="-119091" b="-163636"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FB917B-E8BE-CD7D-A74B-BDB8B6D287C9}"/>
                  </a:ext>
                </a:extLst>
              </p:cNvPr>
              <p:cNvSpPr txBox="1"/>
              <p:nvPr/>
            </p:nvSpPr>
            <p:spPr>
              <a:xfrm>
                <a:off x="596900" y="2908300"/>
                <a:ext cx="10388600" cy="3577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5AEEF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Hadronic current at the leading order (LO)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𝒥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sub>
                        </m:sSub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br>
                  <a:rPr lang="en-CA" sz="2800" dirty="0"/>
                </a:br>
                <a14:m>
                  <m:oMath xmlns:m="http://schemas.openxmlformats.org/officeDocument/2006/math">
                    <m:r>
                      <a:rPr lang="en-CA" sz="2800" b="1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CA" sz="2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US" sz="2800" dirty="0"/>
                      <m:t>[</m:t>
                    </m:r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dirty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(0)</m:t>
                    </m:r>
                    <m:r>
                      <a:rPr lang="en-CA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CA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CA" sz="2800" b="1" i="0" dirty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1" i="0" dirty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CA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 dirty="0"/>
                      <m:t>]</m:t>
                    </m:r>
                  </m:oMath>
                </a14:m>
                <a:endParaRPr lang="en-US" sz="2800" dirty="0"/>
              </a:p>
              <a:p>
                <a:pPr marL="457200" indent="-457200">
                  <a:buClr>
                    <a:srgbClr val="05AEEF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Higher order effects absorbed in </a:t>
                </a:r>
                <a:r>
                  <a:rPr lang="en-US" sz="2800" b="1" dirty="0">
                    <a:solidFill>
                      <a:srgbClr val="05B0F0"/>
                    </a:solidFill>
                  </a:rPr>
                  <a:t>form factors</a:t>
                </a:r>
                <a:r>
                  <a:rPr lang="en-US" sz="2800" dirty="0"/>
                  <a:t> and 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induced</a:t>
                </a:r>
                <a:r>
                  <a:rPr lang="en-US" sz="2800" dirty="0"/>
                  <a:t> 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weak-magnetism</a:t>
                </a:r>
                <a:r>
                  <a:rPr lang="en-US" sz="2800" dirty="0"/>
                  <a:t> terms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𝒥</m:t>
                        </m:r>
                      </m:e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CA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1" i="1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en-CA" sz="2800" b="1" i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  <m:t>𝐕</m:t>
                            </m:r>
                          </m:sub>
                        </m:sSub>
                        <m:d>
                          <m:dPr>
                            <m:ctrlPr>
                              <a:rPr lang="en-CA" sz="2800" b="1" i="1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b="1" i="1" smtClean="0">
                                    <a:solidFill>
                                      <a:srgbClr val="05AEE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1" i="0" smtClean="0">
                                    <a:solidFill>
                                      <a:srgbClr val="05AEEF"/>
                                    </a:solidFill>
                                    <a:latin typeface="Cambria Math" panose="02040503050406030204" pitchFamily="18" charset="0"/>
                                  </a:rPr>
                                  <m:t>𝐪</m:t>
                                </m:r>
                              </m:e>
                              <m:sup>
                                <m:r>
                                  <a:rPr lang="en-CA" sz="2800" b="1" i="1" smtClean="0">
                                    <a:solidFill>
                                      <a:srgbClr val="05AEE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br>
                  <a:rPr lang="en-CA" sz="2800" dirty="0"/>
                </a:br>
                <a14:m>
                  <m:oMath xmlns:m="http://schemas.openxmlformats.org/officeDocument/2006/math">
                    <m:r>
                      <a:rPr lang="en-CA" sz="2800" b="1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CA" sz="2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US" sz="2800" dirty="0"/>
                      <m:t>[</m:t>
                    </m:r>
                    <m:sSub>
                      <m:sSubPr>
                        <m:ctrlPr>
                          <a:rPr lang="en-US" sz="2800" b="1" i="1" dirty="0" smtClean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dirty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CA" sz="2800" b="1" i="0" dirty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sub>
                    </m:sSub>
                    <m:d>
                      <m:dPr>
                        <m:ctrlPr>
                          <a:rPr lang="en-CA" sz="2800" b="1" i="1" dirty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800" b="1" i="1" dirty="0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b="1" i="0" dirty="0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  <m:sup>
                            <m:r>
                              <a:rPr lang="en-CA" sz="2800" b="1" i="1" dirty="0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CA" sz="2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CA" sz="2800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800" b="1" i="1" dirty="0" smtClean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dirty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CA" sz="2800" b="1" i="0" dirty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sub>
                    </m:sSub>
                    <m:d>
                      <m:dPr>
                        <m:ctrlPr>
                          <a:rPr lang="en-CA" sz="2800" b="1" i="1" dirty="0">
                            <a:solidFill>
                              <a:srgbClr val="05AEE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800" b="1" i="1" dirty="0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b="1" i="0" dirty="0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  <m:sup>
                            <m:r>
                              <a:rPr lang="en-CA" sz="2800" b="1" i="1" dirty="0" smtClean="0">
                                <a:solidFill>
                                  <a:srgbClr val="05AEE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CA" sz="2800" b="1" i="0" dirty="0" smtClean="0">
                        <a:latin typeface="Cambria Math" panose="02040503050406030204" pitchFamily="18" charset="0"/>
                      </a:rPr>
                      <m:t>𝐪</m:t>
                    </m:r>
                    <m:d>
                      <m:dPr>
                        <m:ctrlPr>
                          <a:rPr lang="en-CA" sz="2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1" i="0" dirty="0" smtClean="0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CA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CA" sz="28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d>
                    <m:r>
                      <a:rPr lang="en-CA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2800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sSub>
                      <m:sSubPr>
                        <m:ctrlP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CA" sz="2800" b="1" i="0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</m:t>
                        </m:r>
                      </m:sub>
                    </m:sSub>
                    <m:r>
                      <a:rPr lang="en-CA" sz="2800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1" i="0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</m:e>
                      <m:sup>
                        <m: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CA" sz="2800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sz="2800" b="1" i="0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</m:num>
                      <m:den>
                        <m: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CA" sz="28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tx1"/>
                        </a:solidFill>
                      </a:rPr>
                      <m:t>]</m:t>
                    </m:r>
                  </m:oMath>
                </a14:m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FB917B-E8BE-CD7D-A74B-BDB8B6D28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00" y="2908300"/>
                <a:ext cx="10388600" cy="3577005"/>
              </a:xfrm>
              <a:prstGeom prst="rect">
                <a:avLst/>
              </a:prstGeom>
              <a:blipFill>
                <a:blip r:embed="rId6"/>
                <a:stretch>
                  <a:fillRect l="-1100" t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CE40BF2-23B6-7E5A-6921-42CFD56D2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250" y="3378200"/>
            <a:ext cx="34925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2EC4D0-58AD-F8FD-6007-3E536949A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00" y="5067300"/>
            <a:ext cx="1422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CB9300C8-8B2F-5DBF-5F42-5F3A80A72DD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Effective-field-theory prescription of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𝜷𝜷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CB9300C8-8B2F-5DBF-5F42-5F3A80A72D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186441-8F35-62C0-06CE-ED0BE155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10916" y="2738075"/>
            <a:ext cx="1290627" cy="129062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113E1-4CD2-872C-B365-CF132D313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0" y="4638127"/>
            <a:ext cx="2308430" cy="16488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FC1E8-E069-3AAF-038B-A8BDE56E0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8" y="2785644"/>
            <a:ext cx="6100785" cy="128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046A8-7575-081E-6E89-2ECC25E33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527" y="4940192"/>
            <a:ext cx="2382944" cy="12051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58FEDE-2A28-109E-9558-0673B5F03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920" y="4940192"/>
            <a:ext cx="3695855" cy="10992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0474B3-484C-2FEB-8418-F0D75D69AC91}"/>
              </a:ext>
            </a:extLst>
          </p:cNvPr>
          <p:cNvCxnSpPr/>
          <p:nvPr/>
        </p:nvCxnSpPr>
        <p:spPr>
          <a:xfrm>
            <a:off x="510620" y="4395537"/>
            <a:ext cx="10892486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4AEDE9-1F5E-BC92-1A05-30523C44EDE8}"/>
                  </a:ext>
                </a:extLst>
              </p:cNvPr>
              <p:cNvSpPr txBox="1"/>
              <p:nvPr/>
            </p:nvSpPr>
            <p:spPr>
              <a:xfrm>
                <a:off x="3679208" y="1337942"/>
                <a:ext cx="4010526" cy="594906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4AEDE9-1F5E-BC92-1A05-30523C44E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08" y="1337942"/>
                <a:ext cx="4010526" cy="5949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1901F0-E0C4-39BB-1C73-496C1283388C}"/>
              </a:ext>
            </a:extLst>
          </p:cNvPr>
          <p:cNvSpPr txBox="1"/>
          <p:nvPr/>
        </p:nvSpPr>
        <p:spPr>
          <a:xfrm>
            <a:off x="3737808" y="221586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Leading order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7D3ADC-42A2-DAA5-A16D-B38A24CCDEC6}"/>
              </a:ext>
            </a:extLst>
          </p:cNvPr>
          <p:cNvSpPr txBox="1"/>
          <p:nvPr/>
        </p:nvSpPr>
        <p:spPr>
          <a:xfrm>
            <a:off x="5770247" y="2240990"/>
            <a:ext cx="3160294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Next-to-next-to-leading order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142F41-BA1E-BAD2-AE19-63734DCA457F}"/>
              </a:ext>
            </a:extLst>
          </p:cNvPr>
          <p:cNvCxnSpPr>
            <a:stCxn id="23" idx="0"/>
          </p:cNvCxnSpPr>
          <p:nvPr/>
        </p:nvCxnSpPr>
        <p:spPr>
          <a:xfrm flipV="1">
            <a:off x="4580019" y="1889692"/>
            <a:ext cx="569497" cy="32617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B85D7E-21FA-EB90-8545-45759EBD8DEF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6448926" y="1923833"/>
            <a:ext cx="901468" cy="31715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B31793BD-5EDF-63CF-2242-C46C99B4CF0C}"/>
              </a:ext>
            </a:extLst>
          </p:cNvPr>
          <p:cNvSpPr/>
          <p:nvPr/>
        </p:nvSpPr>
        <p:spPr>
          <a:xfrm>
            <a:off x="1588168" y="2598821"/>
            <a:ext cx="5149516" cy="3737811"/>
          </a:xfrm>
          <a:custGeom>
            <a:avLst/>
            <a:gdLst>
              <a:gd name="connsiteX0" fmla="*/ 0 w 5149516"/>
              <a:gd name="connsiteY0" fmla="*/ 3657600 h 3737811"/>
              <a:gd name="connsiteX1" fmla="*/ 0 w 5149516"/>
              <a:gd name="connsiteY1" fmla="*/ 0 h 3737811"/>
              <a:gd name="connsiteX2" fmla="*/ 5149516 w 5149516"/>
              <a:gd name="connsiteY2" fmla="*/ 32084 h 3737811"/>
              <a:gd name="connsiteX3" fmla="*/ 5133474 w 5149516"/>
              <a:gd name="connsiteY3" fmla="*/ 1973179 h 3737811"/>
              <a:gd name="connsiteX4" fmla="*/ 1315453 w 5149516"/>
              <a:gd name="connsiteY4" fmla="*/ 1973179 h 3737811"/>
              <a:gd name="connsiteX5" fmla="*/ 1315453 w 5149516"/>
              <a:gd name="connsiteY5" fmla="*/ 3721768 h 3737811"/>
              <a:gd name="connsiteX6" fmla="*/ 0 w 5149516"/>
              <a:gd name="connsiteY6" fmla="*/ 3721768 h 3737811"/>
              <a:gd name="connsiteX7" fmla="*/ 0 w 5149516"/>
              <a:gd name="connsiteY7" fmla="*/ 3737811 h 3737811"/>
              <a:gd name="connsiteX8" fmla="*/ 16043 w 5149516"/>
              <a:gd name="connsiteY8" fmla="*/ 3368842 h 37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9516" h="3737811">
                <a:moveTo>
                  <a:pt x="0" y="3657600"/>
                </a:moveTo>
                <a:lnTo>
                  <a:pt x="0" y="0"/>
                </a:lnTo>
                <a:lnTo>
                  <a:pt x="5149516" y="32084"/>
                </a:lnTo>
                <a:lnTo>
                  <a:pt x="5133474" y="1973179"/>
                </a:lnTo>
                <a:lnTo>
                  <a:pt x="1315453" y="1973179"/>
                </a:lnTo>
                <a:lnTo>
                  <a:pt x="1315453" y="3721768"/>
                </a:lnTo>
                <a:lnTo>
                  <a:pt x="0" y="3721768"/>
                </a:lnTo>
                <a:lnTo>
                  <a:pt x="0" y="3737811"/>
                </a:lnTo>
                <a:lnTo>
                  <a:pt x="16043" y="3368842"/>
                </a:lnTo>
              </a:path>
            </a:pathLst>
          </a:custGeom>
          <a:solidFill>
            <a:schemeClr val="accent4">
              <a:alpha val="4998"/>
            </a:schemeClr>
          </a:solidFill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49516"/>
                      <a:gd name="connsiteY0" fmla="*/ 3657600 h 3737811"/>
                      <a:gd name="connsiteX1" fmla="*/ 0 w 5149516"/>
                      <a:gd name="connsiteY1" fmla="*/ 3084576 h 3737811"/>
                      <a:gd name="connsiteX2" fmla="*/ 0 w 5149516"/>
                      <a:gd name="connsiteY2" fmla="*/ 2584704 h 3737811"/>
                      <a:gd name="connsiteX3" fmla="*/ 0 w 5149516"/>
                      <a:gd name="connsiteY3" fmla="*/ 1901952 h 3737811"/>
                      <a:gd name="connsiteX4" fmla="*/ 0 w 5149516"/>
                      <a:gd name="connsiteY4" fmla="*/ 1328928 h 3737811"/>
                      <a:gd name="connsiteX5" fmla="*/ 0 w 5149516"/>
                      <a:gd name="connsiteY5" fmla="*/ 755904 h 3737811"/>
                      <a:gd name="connsiteX6" fmla="*/ 0 w 5149516"/>
                      <a:gd name="connsiteY6" fmla="*/ 0 h 3737811"/>
                      <a:gd name="connsiteX7" fmla="*/ 540699 w 5149516"/>
                      <a:gd name="connsiteY7" fmla="*/ 3369 h 3737811"/>
                      <a:gd name="connsiteX8" fmla="*/ 1184389 w 5149516"/>
                      <a:gd name="connsiteY8" fmla="*/ 7379 h 3737811"/>
                      <a:gd name="connsiteX9" fmla="*/ 1725088 w 5149516"/>
                      <a:gd name="connsiteY9" fmla="*/ 10748 h 3737811"/>
                      <a:gd name="connsiteX10" fmla="*/ 2265787 w 5149516"/>
                      <a:gd name="connsiteY10" fmla="*/ 14117 h 3737811"/>
                      <a:gd name="connsiteX11" fmla="*/ 2909477 w 5149516"/>
                      <a:gd name="connsiteY11" fmla="*/ 18127 h 3737811"/>
                      <a:gd name="connsiteX12" fmla="*/ 3604661 w 5149516"/>
                      <a:gd name="connsiteY12" fmla="*/ 22459 h 3737811"/>
                      <a:gd name="connsiteX13" fmla="*/ 4093865 w 5149516"/>
                      <a:gd name="connsiteY13" fmla="*/ 25507 h 3737811"/>
                      <a:gd name="connsiteX14" fmla="*/ 5149516 w 5149516"/>
                      <a:gd name="connsiteY14" fmla="*/ 32084 h 3737811"/>
                      <a:gd name="connsiteX15" fmla="*/ 5144169 w 5149516"/>
                      <a:gd name="connsiteY15" fmla="*/ 679116 h 3737811"/>
                      <a:gd name="connsiteX16" fmla="*/ 5138821 w 5149516"/>
                      <a:gd name="connsiteY16" fmla="*/ 1326147 h 3737811"/>
                      <a:gd name="connsiteX17" fmla="*/ 5133474 w 5149516"/>
                      <a:gd name="connsiteY17" fmla="*/ 1973179 h 3737811"/>
                      <a:gd name="connsiteX18" fmla="*/ 4497137 w 5149516"/>
                      <a:gd name="connsiteY18" fmla="*/ 1973179 h 3737811"/>
                      <a:gd name="connsiteX19" fmla="*/ 3937161 w 5149516"/>
                      <a:gd name="connsiteY19" fmla="*/ 1973179 h 3737811"/>
                      <a:gd name="connsiteX20" fmla="*/ 3377184 w 5149516"/>
                      <a:gd name="connsiteY20" fmla="*/ 1973179 h 3737811"/>
                      <a:gd name="connsiteX21" fmla="*/ 2779028 w 5149516"/>
                      <a:gd name="connsiteY21" fmla="*/ 1973179 h 3737811"/>
                      <a:gd name="connsiteX22" fmla="*/ 2066330 w 5149516"/>
                      <a:gd name="connsiteY22" fmla="*/ 1973179 h 3737811"/>
                      <a:gd name="connsiteX23" fmla="*/ 1315453 w 5149516"/>
                      <a:gd name="connsiteY23" fmla="*/ 1973179 h 3737811"/>
                      <a:gd name="connsiteX24" fmla="*/ 1315453 w 5149516"/>
                      <a:gd name="connsiteY24" fmla="*/ 2538556 h 3737811"/>
                      <a:gd name="connsiteX25" fmla="*/ 1315453 w 5149516"/>
                      <a:gd name="connsiteY25" fmla="*/ 3121419 h 3737811"/>
                      <a:gd name="connsiteX26" fmla="*/ 1315453 w 5149516"/>
                      <a:gd name="connsiteY26" fmla="*/ 3721768 h 3737811"/>
                      <a:gd name="connsiteX27" fmla="*/ 644572 w 5149516"/>
                      <a:gd name="connsiteY27" fmla="*/ 3721768 h 3737811"/>
                      <a:gd name="connsiteX28" fmla="*/ 0 w 5149516"/>
                      <a:gd name="connsiteY28" fmla="*/ 3721768 h 3737811"/>
                      <a:gd name="connsiteX29" fmla="*/ 0 w 5149516"/>
                      <a:gd name="connsiteY29" fmla="*/ 3737811 h 3737811"/>
                      <a:gd name="connsiteX30" fmla="*/ 16043 w 5149516"/>
                      <a:gd name="connsiteY30" fmla="*/ 3368842 h 373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149516" h="3737811" extrusionOk="0">
                        <a:moveTo>
                          <a:pt x="0" y="3657600"/>
                        </a:moveTo>
                        <a:cubicBezTo>
                          <a:pt x="-19803" y="3504066"/>
                          <a:pt x="-8840" y="3368871"/>
                          <a:pt x="0" y="3084576"/>
                        </a:cubicBezTo>
                        <a:cubicBezTo>
                          <a:pt x="8840" y="2800281"/>
                          <a:pt x="-15804" y="2772831"/>
                          <a:pt x="0" y="2584704"/>
                        </a:cubicBezTo>
                        <a:cubicBezTo>
                          <a:pt x="15804" y="2396577"/>
                          <a:pt x="10239" y="2197110"/>
                          <a:pt x="0" y="1901952"/>
                        </a:cubicBezTo>
                        <a:cubicBezTo>
                          <a:pt x="-10239" y="1606794"/>
                          <a:pt x="2915" y="1537817"/>
                          <a:pt x="0" y="1328928"/>
                        </a:cubicBezTo>
                        <a:cubicBezTo>
                          <a:pt x="-2915" y="1120039"/>
                          <a:pt x="9644" y="971512"/>
                          <a:pt x="0" y="755904"/>
                        </a:cubicBezTo>
                        <a:cubicBezTo>
                          <a:pt x="-9644" y="540296"/>
                          <a:pt x="-23206" y="185212"/>
                          <a:pt x="0" y="0"/>
                        </a:cubicBezTo>
                        <a:cubicBezTo>
                          <a:pt x="141493" y="-10147"/>
                          <a:pt x="341034" y="5553"/>
                          <a:pt x="540699" y="3369"/>
                        </a:cubicBezTo>
                        <a:cubicBezTo>
                          <a:pt x="740363" y="1185"/>
                          <a:pt x="967951" y="-15390"/>
                          <a:pt x="1184389" y="7379"/>
                        </a:cubicBezTo>
                        <a:cubicBezTo>
                          <a:pt x="1400827" y="30148"/>
                          <a:pt x="1589163" y="30086"/>
                          <a:pt x="1725088" y="10748"/>
                        </a:cubicBezTo>
                        <a:cubicBezTo>
                          <a:pt x="1861013" y="-8590"/>
                          <a:pt x="2042777" y="37462"/>
                          <a:pt x="2265787" y="14117"/>
                        </a:cubicBezTo>
                        <a:cubicBezTo>
                          <a:pt x="2488797" y="-9228"/>
                          <a:pt x="2654261" y="1447"/>
                          <a:pt x="2909477" y="18127"/>
                        </a:cubicBezTo>
                        <a:cubicBezTo>
                          <a:pt x="3164693" y="34807"/>
                          <a:pt x="3371874" y="36116"/>
                          <a:pt x="3604661" y="22459"/>
                        </a:cubicBezTo>
                        <a:cubicBezTo>
                          <a:pt x="3837448" y="8802"/>
                          <a:pt x="3890156" y="22956"/>
                          <a:pt x="4093865" y="25507"/>
                        </a:cubicBezTo>
                        <a:cubicBezTo>
                          <a:pt x="4297574" y="28058"/>
                          <a:pt x="4715235" y="14395"/>
                          <a:pt x="5149516" y="32084"/>
                        </a:cubicBezTo>
                        <a:cubicBezTo>
                          <a:pt x="5145373" y="311549"/>
                          <a:pt x="5170072" y="389082"/>
                          <a:pt x="5144169" y="679116"/>
                        </a:cubicBezTo>
                        <a:cubicBezTo>
                          <a:pt x="5118265" y="969150"/>
                          <a:pt x="5119197" y="1086876"/>
                          <a:pt x="5138821" y="1326147"/>
                        </a:cubicBezTo>
                        <a:cubicBezTo>
                          <a:pt x="5158445" y="1565418"/>
                          <a:pt x="5140720" y="1707461"/>
                          <a:pt x="5133474" y="1973179"/>
                        </a:cubicBezTo>
                        <a:cubicBezTo>
                          <a:pt x="4967934" y="1989183"/>
                          <a:pt x="4663992" y="1955226"/>
                          <a:pt x="4497137" y="1973179"/>
                        </a:cubicBezTo>
                        <a:cubicBezTo>
                          <a:pt x="4330282" y="1991132"/>
                          <a:pt x="4171830" y="1989937"/>
                          <a:pt x="3937161" y="1973179"/>
                        </a:cubicBezTo>
                        <a:cubicBezTo>
                          <a:pt x="3702492" y="1956421"/>
                          <a:pt x="3644125" y="1962647"/>
                          <a:pt x="3377184" y="1973179"/>
                        </a:cubicBezTo>
                        <a:cubicBezTo>
                          <a:pt x="3110243" y="1983711"/>
                          <a:pt x="2959547" y="1978048"/>
                          <a:pt x="2779028" y="1973179"/>
                        </a:cubicBezTo>
                        <a:cubicBezTo>
                          <a:pt x="2598509" y="1968310"/>
                          <a:pt x="2240564" y="1958271"/>
                          <a:pt x="2066330" y="1973179"/>
                        </a:cubicBezTo>
                        <a:cubicBezTo>
                          <a:pt x="1892096" y="1988087"/>
                          <a:pt x="1608233" y="1979497"/>
                          <a:pt x="1315453" y="1973179"/>
                        </a:cubicBezTo>
                        <a:cubicBezTo>
                          <a:pt x="1316337" y="2214354"/>
                          <a:pt x="1320649" y="2288906"/>
                          <a:pt x="1315453" y="2538556"/>
                        </a:cubicBezTo>
                        <a:cubicBezTo>
                          <a:pt x="1310257" y="2788206"/>
                          <a:pt x="1335873" y="2977239"/>
                          <a:pt x="1315453" y="3121419"/>
                        </a:cubicBezTo>
                        <a:cubicBezTo>
                          <a:pt x="1295033" y="3265599"/>
                          <a:pt x="1286599" y="3470205"/>
                          <a:pt x="1315453" y="3721768"/>
                        </a:cubicBezTo>
                        <a:cubicBezTo>
                          <a:pt x="1130178" y="3701637"/>
                          <a:pt x="837452" y="3745273"/>
                          <a:pt x="644572" y="3721768"/>
                        </a:cubicBezTo>
                        <a:cubicBezTo>
                          <a:pt x="451692" y="3698263"/>
                          <a:pt x="162441" y="3707716"/>
                          <a:pt x="0" y="3721768"/>
                        </a:cubicBezTo>
                        <a:cubicBezTo>
                          <a:pt x="-342" y="3727925"/>
                          <a:pt x="417" y="3732249"/>
                          <a:pt x="0" y="3737811"/>
                        </a:cubicBezTo>
                        <a:cubicBezTo>
                          <a:pt x="3172" y="3598259"/>
                          <a:pt x="26842" y="3535238"/>
                          <a:pt x="16043" y="33688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451925-2581-9CA4-CA1E-E54F7BD8F295}"/>
              </a:ext>
            </a:extLst>
          </p:cNvPr>
          <p:cNvSpPr txBox="1"/>
          <p:nvPr/>
        </p:nvSpPr>
        <p:spPr>
          <a:xfrm>
            <a:off x="882316" y="1889692"/>
            <a:ext cx="241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What is normally included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1B7FC-3D0B-9A05-AFA9-C558DABA65CB}"/>
              </a:ext>
            </a:extLst>
          </p:cNvPr>
          <p:cNvSpPr/>
          <p:nvPr/>
        </p:nvSpPr>
        <p:spPr>
          <a:xfrm>
            <a:off x="9910775" y="2634028"/>
            <a:ext cx="1636295" cy="153633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DB2204-226B-E1FF-2AF0-6863BF7C1A49}"/>
              </a:ext>
            </a:extLst>
          </p:cNvPr>
          <p:cNvSpPr/>
          <p:nvPr/>
        </p:nvSpPr>
        <p:spPr>
          <a:xfrm>
            <a:off x="9910775" y="4638127"/>
            <a:ext cx="1636295" cy="1536332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  <a:effectLst>
            <a:glow rad="63500">
              <a:schemeClr val="accent5">
                <a:satMod val="175000"/>
                <a:alpha val="9746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B15E14D-0320-5B32-DD35-D4E709AC2DF5}"/>
              </a:ext>
            </a:extLst>
          </p:cNvPr>
          <p:cNvCxnSpPr>
            <a:stCxn id="32" idx="0"/>
            <a:endCxn id="31" idx="2"/>
          </p:cNvCxnSpPr>
          <p:nvPr/>
        </p:nvCxnSpPr>
        <p:spPr>
          <a:xfrm flipV="1">
            <a:off x="10728923" y="4170360"/>
            <a:ext cx="0" cy="46776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BF63290-998B-87B7-572C-CB672586AC28}"/>
              </a:ext>
            </a:extLst>
          </p:cNvPr>
          <p:cNvSpPr txBox="1"/>
          <p:nvPr/>
        </p:nvSpPr>
        <p:spPr>
          <a:xfrm>
            <a:off x="9758374" y="1671491"/>
            <a:ext cx="1941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Contact term promoted to the LO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28EDAB-651D-AA12-EE44-ADC704354A7A}"/>
              </a:ext>
            </a:extLst>
          </p:cNvPr>
          <p:cNvSpPr txBox="1"/>
          <p:nvPr/>
        </p:nvSpPr>
        <p:spPr>
          <a:xfrm>
            <a:off x="352926" y="6365420"/>
            <a:ext cx="1119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1"/>
                </a:solidFill>
              </a:rPr>
              <a:t>V. </a:t>
            </a:r>
            <a:r>
              <a:rPr lang="en-US" sz="1800" i="1" dirty="0" err="1">
                <a:solidFill>
                  <a:schemeClr val="accent1"/>
                </a:solidFill>
              </a:rPr>
              <a:t>Cirigliano</a:t>
            </a:r>
            <a:r>
              <a:rPr lang="en-US" sz="1800" i="1" dirty="0">
                <a:solidFill>
                  <a:schemeClr val="accent1"/>
                </a:solidFill>
              </a:rPr>
              <a:t> et al., Phys. Rev. Lett. 120, 202001 (2018), Phys. Rev. C 100, 055504 (2019)</a:t>
            </a:r>
          </a:p>
        </p:txBody>
      </p:sp>
    </p:spTree>
    <p:extLst>
      <p:ext uri="{BB962C8B-B14F-4D97-AF65-F5344CB8AC3E}">
        <p14:creationId xmlns:p14="http://schemas.microsoft.com/office/powerpoint/2010/main" val="42713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 animBg="1"/>
      <p:bldP spid="30" grpId="0"/>
      <p:bldP spid="31" grpId="0" animBg="1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9ADE6C-28F8-ABDF-0D75-CDE0A8C8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leading order short-range nuclear matrix element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A61CA99-4937-08A3-ED4F-DA8F1BF129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2854983"/>
                <a:ext cx="10721635" cy="3467263"/>
              </a:xfrm>
            </p:spPr>
            <p:txBody>
              <a:bodyPr>
                <a:normAutofit fontScale="47500" lnSpcReduction="20000"/>
              </a:bodyPr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en-US" sz="5900" dirty="0"/>
                  <a:t>The contact term was missing from all calculations</a:t>
                </a:r>
                <a:br>
                  <a:rPr lang="en-US" sz="2800" dirty="0"/>
                </a:br>
                <a:r>
                  <a:rPr lang="en-US" sz="2600" i="1" dirty="0">
                    <a:solidFill>
                      <a:schemeClr val="accent1"/>
                    </a:solidFill>
                  </a:rPr>
                  <a:t>V. </a:t>
                </a:r>
                <a:r>
                  <a:rPr lang="en-US" sz="2600" i="1" dirty="0" err="1">
                    <a:solidFill>
                      <a:schemeClr val="accent1"/>
                    </a:solidFill>
                  </a:rPr>
                  <a:t>Cirigliano</a:t>
                </a:r>
                <a:r>
                  <a:rPr lang="en-US" sz="2600" i="1" dirty="0">
                    <a:solidFill>
                      <a:schemeClr val="accent1"/>
                    </a:solidFill>
                  </a:rPr>
                  <a:t> et al., Phys. Rev. Lett. 120, 202001 (2018), Phys. Rev. C 100, 055504 (2019)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en-US" sz="5900" dirty="0"/>
                  <a:t>The operator connects directly initial and final nuclei</a:t>
                </a:r>
                <a:br>
                  <a:rPr lang="en-US" sz="5900" dirty="0"/>
                </a:br>
                <a:br>
                  <a:rPr lang="en-US" sz="5900" dirty="0"/>
                </a:br>
                <a:br>
                  <a:rPr lang="en-US" sz="4000" dirty="0"/>
                </a:br>
                <a:br>
                  <a:rPr lang="en-CA" sz="40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sz="51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51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sz="51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CA" sz="51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5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5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CA" sz="5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CA" sz="5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en-CA" sz="5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5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sz="5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CA" sz="5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bSup>
                    <m:sSup>
                      <m:sSupPr>
                        <m:ctrlPr>
                          <a:rPr lang="en-CA" sz="5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51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51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CA" sz="5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51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CA" sz="5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CA" sz="5100" b="0" i="1" smtClean="0">
                            <a:latin typeface="Cambria Math" panose="02040503050406030204" pitchFamily="18" charset="0"/>
                          </a:rPr>
                          <m:t>/(2</m:t>
                        </m:r>
                        <m:sSup>
                          <m:sSupPr>
                            <m:ctrlPr>
                              <a:rPr lang="en-CA" sz="5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5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CA" sz="5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CA" sz="5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51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A61CA99-4937-08A3-ED4F-DA8F1BF129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2854983"/>
                <a:ext cx="10721635" cy="3467263"/>
              </a:xfrm>
              <a:blipFill>
                <a:blip r:embed="rId3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576C397-B03A-756C-C58C-8BC3BDEFBE18}"/>
                  </a:ext>
                </a:extLst>
              </p:cNvPr>
              <p:cNvSpPr/>
              <p:nvPr/>
            </p:nvSpPr>
            <p:spPr>
              <a:xfrm>
                <a:off x="2556702" y="1630016"/>
                <a:ext cx="6393334" cy="112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  <m:sup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𝜈𝛽𝛽</m:t>
                              </m:r>
                            </m:sup>
                          </m:sSubSup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576C397-B03A-756C-C58C-8BC3BDEFB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702" y="1630016"/>
                <a:ext cx="6393334" cy="1127039"/>
              </a:xfrm>
              <a:prstGeom prst="roundRect">
                <a:avLst/>
              </a:prstGeom>
              <a:blipFill>
                <a:blip r:embed="rId4"/>
                <a:stretch>
                  <a:fillRect b="-3960"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0ED0A27-E2AA-ADD1-D81B-D213633127F5}"/>
                  </a:ext>
                </a:extLst>
              </p:cNvPr>
              <p:cNvSpPr/>
              <p:nvPr/>
            </p:nvSpPr>
            <p:spPr>
              <a:xfrm>
                <a:off x="2556702" y="1630015"/>
                <a:ext cx="6393334" cy="112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  <m:sup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𝜈𝛽𝛽</m:t>
                              </m:r>
                            </m:sup>
                          </m:sSubSup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CA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0ED0A27-E2AA-ADD1-D81B-D21363312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702" y="1630015"/>
                <a:ext cx="6393334" cy="1127039"/>
              </a:xfrm>
              <a:prstGeom prst="roundRect">
                <a:avLst/>
              </a:prstGeom>
              <a:blipFill>
                <a:blip r:embed="rId5"/>
                <a:stretch>
                  <a:fillRect b="-3960"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5B870F1A-D99C-28B6-8A02-F0B2E2D52BA1}"/>
              </a:ext>
            </a:extLst>
          </p:cNvPr>
          <p:cNvSpPr/>
          <p:nvPr/>
        </p:nvSpPr>
        <p:spPr>
          <a:xfrm>
            <a:off x="5676542" y="5730065"/>
            <a:ext cx="621792" cy="53644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BF5612-8383-A6EB-3E7B-88497B02D751}"/>
              </a:ext>
            </a:extLst>
          </p:cNvPr>
          <p:cNvCxnSpPr>
            <a:cxnSpLocks/>
          </p:cNvCxnSpPr>
          <p:nvPr/>
        </p:nvCxnSpPr>
        <p:spPr>
          <a:xfrm flipH="1" flipV="1">
            <a:off x="6255886" y="6185134"/>
            <a:ext cx="1661672" cy="23504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1B9A74-5823-DE1C-41CC-5DA4896B0C8E}"/>
              </a:ext>
            </a:extLst>
          </p:cNvPr>
          <p:cNvSpPr txBox="1"/>
          <p:nvPr/>
        </p:nvSpPr>
        <p:spPr>
          <a:xfrm>
            <a:off x="7917557" y="6266512"/>
            <a:ext cx="1146231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Unknown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BBD18C-E99E-03CB-59DD-811BD0727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5025" y="1412527"/>
            <a:ext cx="1393491" cy="1393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AF5B6B-1A1A-3623-A546-652754DA4C4E}"/>
                  </a:ext>
                </a:extLst>
              </p:cNvPr>
              <p:cNvSpPr txBox="1"/>
              <p:nvPr/>
            </p:nvSpPr>
            <p:spPr>
              <a:xfrm>
                <a:off x="2199698" y="4567775"/>
                <a:ext cx="8112376" cy="9183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nary>
                            </m:e>
                          </m:nary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𝑞𝑟</m:t>
                              </m:r>
                            </m:e>
                          </m:d>
                          <m:sSub>
                            <m:sSubPr>
                              <m:ctrlPr>
                                <a:rPr lang="en-CA" sz="2800" b="1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1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CA" sz="2800" b="1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en-CA" sz="2800" b="1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CA" sz="2800" b="1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1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p>
                              <m:r>
                                <a:rPr lang="en-CA" sz="2800" b="1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CA" sz="2800" b="1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AF5B6B-1A1A-3623-A546-652754DA4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698" y="4567775"/>
                <a:ext cx="8112376" cy="918393"/>
              </a:xfrm>
              <a:prstGeom prst="rect">
                <a:avLst/>
              </a:prstGeom>
              <a:blipFill>
                <a:blip r:embed="rId7"/>
                <a:stretch>
                  <a:fillRect t="-74324" b="-1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8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  <p:bldP spid="4" grpId="0" animBg="1"/>
      <p:bldP spid="6" grpId="0" animBg="1"/>
      <p:bldP spid="9" grpId="0" animBg="1"/>
      <p:bldP spid="7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0EE8B5-43B8-50E7-8142-745E3247E9F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10" y="1248229"/>
                <a:ext cx="6425676" cy="5401953"/>
              </a:xfrm>
            </p:spPr>
            <p:txBody>
              <a:bodyPr anchor="ctr"/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Elementary particles: </a:t>
                </a:r>
                <a:br>
                  <a:rPr lang="en-US" sz="2800" dirty="0"/>
                </a:br>
                <a:r>
                  <a:rPr lang="en-US" sz="2800" dirty="0">
                    <a:solidFill>
                      <a:srgbClr val="BA87E5"/>
                    </a:solidFill>
                  </a:rPr>
                  <a:t>quarks</a:t>
                </a:r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7EDA4C"/>
                    </a:solidFill>
                  </a:rPr>
                  <a:t>leptons</a:t>
                </a:r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E86B54"/>
                    </a:solidFill>
                  </a:rPr>
                  <a:t>bos</a:t>
                </a:r>
                <a:r>
                  <a:rPr lang="en-US" sz="2800" dirty="0">
                    <a:solidFill>
                      <a:srgbClr val="EFC94A"/>
                    </a:solidFill>
                  </a:rPr>
                  <a:t>ons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Fundamental forces: electromagnetic, weak and strong </a:t>
                </a:r>
                <a:r>
                  <a:rPr lang="en-US" sz="2800" dirty="0">
                    <a:solidFill>
                      <a:srgbClr val="00B0F0"/>
                    </a:solidFill>
                  </a:rPr>
                  <a:t>(but not gravity) </a:t>
                </a:r>
                <a:endParaRPr lang="en-US" sz="2800" dirty="0">
                  <a:solidFill>
                    <a:srgbClr val="EFC94A"/>
                  </a:solidFill>
                </a:endParaRP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Particles have antiparticles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sz="2800" dirty="0"/>
                  <a:t> e.g.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CA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acc>
                    <m:r>
                      <a:rPr lang="en-CA"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800" dirty="0">
                  <a:highlight>
                    <a:srgbClr val="FFFF00"/>
                  </a:highlight>
                </a:endParaRPr>
              </a:p>
              <a:p>
                <a:pPr>
                  <a:buFont typeface="Wingdings" pitchFamily="2" charset="2"/>
                  <a:buChar char="q"/>
                </a:pPr>
                <a:r>
                  <a:rPr lang="en-CA" sz="2800" dirty="0"/>
                  <a:t>Matter and antimatter are created in pairs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CA" sz="2800" dirty="0"/>
                  <a:t>e.g. 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CA" sz="28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CA"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CA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A" sz="2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CA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0EE8B5-43B8-50E7-8142-745E3247E9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10" y="1248229"/>
                <a:ext cx="6425676" cy="5401953"/>
              </a:xfrm>
              <a:blipFill>
                <a:blip r:embed="rId3"/>
                <a:stretch>
                  <a:fillRect l="-1578" t="-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485621C-2071-C0EB-B113-1595DFD2DAB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7341729" y="1707925"/>
            <a:ext cx="4076860" cy="390130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64BE5FA-1A87-B875-9517-9D1D2090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of Particle Physics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D6612D-1DC6-8C12-2172-9375694826FB}"/>
              </a:ext>
            </a:extLst>
          </p:cNvPr>
          <p:cNvSpPr/>
          <p:nvPr/>
        </p:nvSpPr>
        <p:spPr>
          <a:xfrm>
            <a:off x="3555761" y="5609227"/>
            <a:ext cx="1407886" cy="64643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B427C-5623-E3FD-AD73-62834A2432EF}"/>
              </a:ext>
            </a:extLst>
          </p:cNvPr>
          <p:cNvSpPr txBox="1"/>
          <p:nvPr/>
        </p:nvSpPr>
        <p:spPr>
          <a:xfrm>
            <a:off x="7555832" y="5967663"/>
            <a:ext cx="3609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1139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E3CB-9AA2-19D1-2F5E-482A0FFE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 many-body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E2898B-82C7-7875-34D6-0B67CEC918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0" y="1141113"/>
                <a:ext cx="6914835" cy="557448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Nuclear shell model (NSM)</a:t>
                </a:r>
                <a:br>
                  <a:rPr lang="en-US" sz="2800" b="1" dirty="0"/>
                </a:br>
                <a:r>
                  <a:rPr lang="en-US" sz="1600" i="1" dirty="0" err="1">
                    <a:solidFill>
                      <a:schemeClr val="accent1"/>
                    </a:solidFill>
                  </a:rPr>
                  <a:t>Caurier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et al., Rev. Mod. Phys. 77, 427 (2005)</a:t>
                </a:r>
                <a:endParaRPr lang="en-US" sz="28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Solve the nuclear many-body problem in valence space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Use interactions fitted to nuclear data</a:t>
                </a:r>
              </a:p>
              <a:p>
                <a:r>
                  <a:rPr lang="en-US" sz="2800" b="1" dirty="0">
                    <a:solidFill>
                      <a:srgbClr val="00B0F0"/>
                    </a:solidFill>
                  </a:rPr>
                  <a:t>Proton-neutron quasiparticle random-phase approximation (</a:t>
                </a:r>
                <a:r>
                  <a:rPr lang="en-US" sz="2800" b="1" dirty="0" err="1">
                    <a:solidFill>
                      <a:srgbClr val="00B0F0"/>
                    </a:solidFill>
                  </a:rPr>
                  <a:t>pnQRPA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)</a:t>
                </a:r>
              </a:p>
              <a:p>
                <a:pPr marL="457200" lvl="1" indent="0">
                  <a:buNone/>
                </a:pPr>
                <a:r>
                  <a:rPr lang="en-US" sz="1600" i="1" dirty="0">
                    <a:solidFill>
                      <a:srgbClr val="4472C4"/>
                    </a:solidFill>
                  </a:rPr>
                  <a:t>J. </a:t>
                </a:r>
                <a:r>
                  <a:rPr lang="en-US" sz="1600" i="1" dirty="0" err="1">
                    <a:solidFill>
                      <a:srgbClr val="4472C4"/>
                    </a:solidFill>
                  </a:rPr>
                  <a:t>Suhonen</a:t>
                </a:r>
                <a:r>
                  <a:rPr lang="en-US" sz="1600" i="1" dirty="0">
                    <a:solidFill>
                      <a:srgbClr val="4472C4"/>
                    </a:solidFill>
                  </a:rPr>
                  <a:t>, From Nucleons to Nucleus: Concepts of Microscopic Nuclear Theory (Springer-Verlag, 2007)</a:t>
                </a:r>
                <a:endParaRPr lang="en-US" sz="2800" b="1" dirty="0">
                  <a:solidFill>
                    <a:srgbClr val="00B0F0"/>
                  </a:solidFill>
                </a:endParaRPr>
              </a:p>
              <a:p>
                <a:pPr lvl="1"/>
                <a:r>
                  <a:rPr lang="en-US" sz="2800" dirty="0"/>
                  <a:t>Describe nuclei as two-quasiparticle excitations </a:t>
                </a:r>
                <a:br>
                  <a:rPr lang="en-US" sz="2800" dirty="0"/>
                </a:br>
                <a:r>
                  <a:rPr lang="en-US" sz="2800" i="1" dirty="0">
                    <a:solidFill>
                      <a:schemeClr val="tx1"/>
                    </a:solidFill>
                  </a:rPr>
                  <a:t>(quasiparticle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i="1" dirty="0">
                    <a:solidFill>
                      <a:schemeClr val="tx1"/>
                    </a:solidFill>
                  </a:rPr>
                  <a:t>linear combination of particle and hole)</a:t>
                </a:r>
              </a:p>
              <a:p>
                <a:pPr lvl="1"/>
                <a:r>
                  <a:rPr lang="en-US" sz="2800" dirty="0"/>
                  <a:t>Adjust parameters to nuclear data</a:t>
                </a:r>
                <a:br>
                  <a:rPr lang="en-US" sz="2800" b="1" dirty="0"/>
                </a:br>
                <a:endParaRPr lang="en-US" sz="16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E2898B-82C7-7875-34D6-0B67CEC918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0" y="1141113"/>
                <a:ext cx="6914835" cy="5574480"/>
              </a:xfrm>
              <a:blipFill>
                <a:blip r:embed="rId3"/>
                <a:stretch>
                  <a:fillRect l="-1465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3AC465E-41A5-6DA7-4E70-04CB60AF2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157" y="1766049"/>
            <a:ext cx="4256337" cy="4256337"/>
          </a:xfrm>
          <a:prstGeom prst="rect">
            <a:avLst/>
          </a:prstGeom>
        </p:spPr>
      </p:pic>
      <p:pic>
        <p:nvPicPr>
          <p:cNvPr id="16" name="Picture 15" descr="A screen shot of a phone&#10;&#10;Description automatically generated">
            <a:extLst>
              <a:ext uri="{FF2B5EF4-FFF2-40B4-BE49-F238E27FC236}">
                <a16:creationId xmlns:a16="http://schemas.microsoft.com/office/drawing/2014/main" id="{7E011356-8FFA-0CED-5E53-41596D0C8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254" y="1499934"/>
            <a:ext cx="375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graph of a graph of a graph of a graph of a graph of a graph of a graph of a graph of a graph of a graph of a graph of a graph of&#10;&#10;Description automatically generated with medium confidence">
            <a:extLst>
              <a:ext uri="{FF2B5EF4-FFF2-40B4-BE49-F238E27FC236}">
                <a16:creationId xmlns:a16="http://schemas.microsoft.com/office/drawing/2014/main" id="{507920DD-564B-361D-47CB-E7C6A870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66" y="2340442"/>
            <a:ext cx="6465988" cy="357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B4C9F7-5DD7-19D4-F04D-C1DA2BCF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term in </a:t>
            </a:r>
            <a:r>
              <a:rPr lang="en-US" dirty="0" err="1"/>
              <a:t>pnQRPA</a:t>
            </a:r>
            <a:r>
              <a:rPr lang="en-US" dirty="0"/>
              <a:t> and nuclear shell model (NSM)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FD8FD-A4DB-E789-F900-07B3F4FE5233}"/>
              </a:ext>
            </a:extLst>
          </p:cNvPr>
          <p:cNvSpPr txBox="1"/>
          <p:nvPr/>
        </p:nvSpPr>
        <p:spPr>
          <a:xfrm>
            <a:off x="1294987" y="6192634"/>
            <a:ext cx="6008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600" i="1" dirty="0">
                <a:solidFill>
                  <a:schemeClr val="accent1"/>
                </a:solidFill>
              </a:rPr>
              <a:t>LJ, P. Soriano, J. Menéndez, Phys. Lett. B </a:t>
            </a:r>
            <a:r>
              <a:rPr lang="en-CA" sz="1600" i="1" dirty="0">
                <a:solidFill>
                  <a:schemeClr val="accent1"/>
                </a:solidFill>
                <a:effectLst/>
                <a:latin typeface="Helvetica" pitchFamily="2" charset="0"/>
              </a:rPr>
              <a:t>823, 136720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108188-0284-E36D-EC02-EEAB757E40C1}"/>
                  </a:ext>
                </a:extLst>
              </p:cNvPr>
              <p:cNvSpPr txBox="1"/>
              <p:nvPr/>
            </p:nvSpPr>
            <p:spPr>
              <a:xfrm>
                <a:off x="1816906" y="1179140"/>
                <a:ext cx="4758308" cy="96859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108188-0284-E36D-EC02-EEAB757E4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06" y="1179140"/>
                <a:ext cx="4758308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833871-124C-3444-E5F1-44F32B81BE72}"/>
                  </a:ext>
                </a:extLst>
              </p:cNvPr>
              <p:cNvSpPr txBox="1"/>
              <p:nvPr/>
            </p:nvSpPr>
            <p:spPr>
              <a:xfrm>
                <a:off x="7777751" y="2340442"/>
                <a:ext cx="3625355" cy="1293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%−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𝟖𝟎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</a:t>
                </a:r>
                <a:br>
                  <a:rPr lang="en-US" sz="2800" dirty="0"/>
                </a:br>
                <a:r>
                  <a:rPr lang="en-US" sz="2800" dirty="0"/>
                  <a:t>(</a:t>
                </a:r>
                <a:r>
                  <a:rPr lang="en-US" sz="2800" dirty="0" err="1"/>
                  <a:t>pnQRPA</a:t>
                </a:r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833871-124C-3444-E5F1-44F32B81B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751" y="2340442"/>
                <a:ext cx="3625355" cy="1293687"/>
              </a:xfrm>
              <a:prstGeom prst="rect">
                <a:avLst/>
              </a:prstGeom>
              <a:blipFill>
                <a:blip r:embed="rId4"/>
                <a:stretch>
                  <a:fillRect l="-3136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27833A-B094-4EEE-D1A9-B1A74BD1BAEC}"/>
                  </a:ext>
                </a:extLst>
              </p:cNvPr>
              <p:cNvSpPr txBox="1"/>
              <p:nvPr/>
            </p:nvSpPr>
            <p:spPr>
              <a:xfrm>
                <a:off x="7777751" y="3735729"/>
                <a:ext cx="3625355" cy="1293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%−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𝟓𝟎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</a:t>
                </a:r>
                <a:br>
                  <a:rPr lang="en-US" sz="2800" dirty="0"/>
                </a:br>
                <a:r>
                  <a:rPr lang="en-US" sz="2800" dirty="0"/>
                  <a:t>(NSM)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27833A-B094-4EEE-D1A9-B1A74BD1B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751" y="3735729"/>
                <a:ext cx="3625355" cy="1293687"/>
              </a:xfrm>
              <a:prstGeom prst="rect">
                <a:avLst/>
              </a:prstGeom>
              <a:blipFill>
                <a:blip r:embed="rId5"/>
                <a:stretch>
                  <a:fillRect l="-3136" b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9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B097CF-5583-DF4B-630E-1D46634FDB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7936" y="1658112"/>
            <a:ext cx="4416230" cy="425636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EB48E9E-B8B8-4F11-4C64-03CF4E8212EC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923226" y="1646915"/>
                <a:ext cx="6008915" cy="4363741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New theory predictions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sz="2800" dirty="0"/>
                  <a:t> based on experimental limits and nuclear matrix elements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  <m:r>
                      <a:rPr lang="en-CA" b="0" i="1" smtClean="0">
                        <a:latin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Te</m:t>
                        </m:r>
                      </m:e>
                    </m:sPre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endParaRPr lang="en-US" sz="2800" dirty="0"/>
              </a:p>
              <a:p>
                <a:pPr lvl="1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pPr lvl="1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EB48E9E-B8B8-4F11-4C64-03CF4E821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923226" y="1646915"/>
                <a:ext cx="6008915" cy="4363741"/>
              </a:xfrm>
              <a:blipFill>
                <a:blip r:embed="rId5"/>
                <a:stretch>
                  <a:fillRect l="-1688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AFCA6AB-327B-08C4-2017-B5CFDCF1D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the contact term in the Majorana mass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C4F8F-1185-A79D-A638-4AEF169171AF}"/>
              </a:ext>
            </a:extLst>
          </p:cNvPr>
          <p:cNvSpPr txBox="1"/>
          <p:nvPr/>
        </p:nvSpPr>
        <p:spPr>
          <a:xfrm>
            <a:off x="3091542" y="6292051"/>
            <a:ext cx="6008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600" i="1" dirty="0">
                <a:solidFill>
                  <a:schemeClr val="accent1"/>
                </a:solidFill>
              </a:rPr>
              <a:t>LJ, P. Soriano, J. Menéndez, Phys. Lett. B </a:t>
            </a:r>
            <a:r>
              <a:rPr lang="en-CA" sz="1600" i="1" dirty="0">
                <a:solidFill>
                  <a:schemeClr val="accent1"/>
                </a:solidFill>
                <a:effectLst/>
                <a:latin typeface="Helvetica" pitchFamily="2" charset="0"/>
              </a:rPr>
              <a:t>823, 136720 (2021)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D16A9-B035-D2F3-7CB4-971F4C8D494E}"/>
              </a:ext>
            </a:extLst>
          </p:cNvPr>
          <p:cNvSpPr/>
          <p:nvPr/>
        </p:nvSpPr>
        <p:spPr>
          <a:xfrm>
            <a:off x="8807117" y="2634916"/>
            <a:ext cx="673768" cy="10226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40453-4544-A0E6-2A33-92A38F478891}"/>
              </a:ext>
            </a:extLst>
          </p:cNvPr>
          <p:cNvSpPr/>
          <p:nvPr/>
        </p:nvSpPr>
        <p:spPr>
          <a:xfrm>
            <a:off x="10337133" y="2562728"/>
            <a:ext cx="673200" cy="72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E8507-2217-19E2-DB59-1F8FED9F3DF2}"/>
              </a:ext>
            </a:extLst>
          </p:cNvPr>
          <p:cNvSpPr/>
          <p:nvPr/>
        </p:nvSpPr>
        <p:spPr>
          <a:xfrm>
            <a:off x="8807117" y="2785311"/>
            <a:ext cx="673768" cy="216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FAF2F-A218-3DB2-43E1-96CCF2035920}"/>
              </a:ext>
            </a:extLst>
          </p:cNvPr>
          <p:cNvSpPr/>
          <p:nvPr/>
        </p:nvSpPr>
        <p:spPr>
          <a:xfrm>
            <a:off x="10335132" y="2634916"/>
            <a:ext cx="673768" cy="180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9300C8-8B2F-5DBF-5F42-5F3A80A7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Effective-field theory corrections to the operator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186441-8F35-62C0-06CE-ED0BE155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0916" y="2738075"/>
            <a:ext cx="1290627" cy="129062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113E1-4CD2-872C-B365-CF132D31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20" y="4638127"/>
            <a:ext cx="2308430" cy="16488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FC1E8-E069-3AAF-038B-A8BDE56E0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88" y="2785644"/>
            <a:ext cx="6100785" cy="128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046A8-7575-081E-6E89-2ECC25E33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527" y="4940192"/>
            <a:ext cx="2382944" cy="12051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58FEDE-2A28-109E-9558-0673B5F03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920" y="4940192"/>
            <a:ext cx="3695855" cy="10992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0474B3-484C-2FEB-8418-F0D75D69AC91}"/>
              </a:ext>
            </a:extLst>
          </p:cNvPr>
          <p:cNvCxnSpPr/>
          <p:nvPr/>
        </p:nvCxnSpPr>
        <p:spPr>
          <a:xfrm>
            <a:off x="510620" y="4395537"/>
            <a:ext cx="10892486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4AEDE9-1F5E-BC92-1A05-30523C44EDE8}"/>
                  </a:ext>
                </a:extLst>
              </p:cNvPr>
              <p:cNvSpPr txBox="1"/>
              <p:nvPr/>
            </p:nvSpPr>
            <p:spPr>
              <a:xfrm>
                <a:off x="3679208" y="1337942"/>
                <a:ext cx="4010526" cy="594906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4AEDE9-1F5E-BC92-1A05-30523C44E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08" y="1337942"/>
                <a:ext cx="4010526" cy="5949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1901F0-E0C4-39BB-1C73-496C1283388C}"/>
              </a:ext>
            </a:extLst>
          </p:cNvPr>
          <p:cNvSpPr txBox="1"/>
          <p:nvPr/>
        </p:nvSpPr>
        <p:spPr>
          <a:xfrm>
            <a:off x="3737808" y="221586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Leading order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7D3ADC-42A2-DAA5-A16D-B38A24CCDEC6}"/>
              </a:ext>
            </a:extLst>
          </p:cNvPr>
          <p:cNvSpPr txBox="1"/>
          <p:nvPr/>
        </p:nvSpPr>
        <p:spPr>
          <a:xfrm>
            <a:off x="5770247" y="2240990"/>
            <a:ext cx="3160294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Next-to-next-to-leading order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142F41-BA1E-BAD2-AE19-63734DCA457F}"/>
              </a:ext>
            </a:extLst>
          </p:cNvPr>
          <p:cNvCxnSpPr>
            <a:stCxn id="23" idx="0"/>
          </p:cNvCxnSpPr>
          <p:nvPr/>
        </p:nvCxnSpPr>
        <p:spPr>
          <a:xfrm flipV="1">
            <a:off x="4580019" y="1889692"/>
            <a:ext cx="569497" cy="32617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B85D7E-21FA-EB90-8545-45759EBD8DEF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6448926" y="1923833"/>
            <a:ext cx="901468" cy="31715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B31793BD-5EDF-63CF-2242-C46C99B4CF0C}"/>
              </a:ext>
            </a:extLst>
          </p:cNvPr>
          <p:cNvSpPr/>
          <p:nvPr/>
        </p:nvSpPr>
        <p:spPr>
          <a:xfrm>
            <a:off x="1588168" y="2598821"/>
            <a:ext cx="5149516" cy="3737811"/>
          </a:xfrm>
          <a:custGeom>
            <a:avLst/>
            <a:gdLst>
              <a:gd name="connsiteX0" fmla="*/ 0 w 5149516"/>
              <a:gd name="connsiteY0" fmla="*/ 3657600 h 3737811"/>
              <a:gd name="connsiteX1" fmla="*/ 0 w 5149516"/>
              <a:gd name="connsiteY1" fmla="*/ 0 h 3737811"/>
              <a:gd name="connsiteX2" fmla="*/ 5149516 w 5149516"/>
              <a:gd name="connsiteY2" fmla="*/ 32084 h 3737811"/>
              <a:gd name="connsiteX3" fmla="*/ 5133474 w 5149516"/>
              <a:gd name="connsiteY3" fmla="*/ 1973179 h 3737811"/>
              <a:gd name="connsiteX4" fmla="*/ 1315453 w 5149516"/>
              <a:gd name="connsiteY4" fmla="*/ 1973179 h 3737811"/>
              <a:gd name="connsiteX5" fmla="*/ 1315453 w 5149516"/>
              <a:gd name="connsiteY5" fmla="*/ 3721768 h 3737811"/>
              <a:gd name="connsiteX6" fmla="*/ 0 w 5149516"/>
              <a:gd name="connsiteY6" fmla="*/ 3721768 h 3737811"/>
              <a:gd name="connsiteX7" fmla="*/ 0 w 5149516"/>
              <a:gd name="connsiteY7" fmla="*/ 3737811 h 3737811"/>
              <a:gd name="connsiteX8" fmla="*/ 16043 w 5149516"/>
              <a:gd name="connsiteY8" fmla="*/ 3368842 h 37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9516" h="3737811">
                <a:moveTo>
                  <a:pt x="0" y="3657600"/>
                </a:moveTo>
                <a:lnTo>
                  <a:pt x="0" y="0"/>
                </a:lnTo>
                <a:lnTo>
                  <a:pt x="5149516" y="32084"/>
                </a:lnTo>
                <a:lnTo>
                  <a:pt x="5133474" y="1973179"/>
                </a:lnTo>
                <a:lnTo>
                  <a:pt x="1315453" y="1973179"/>
                </a:lnTo>
                <a:lnTo>
                  <a:pt x="1315453" y="3721768"/>
                </a:lnTo>
                <a:lnTo>
                  <a:pt x="0" y="3721768"/>
                </a:lnTo>
                <a:lnTo>
                  <a:pt x="0" y="3737811"/>
                </a:lnTo>
                <a:lnTo>
                  <a:pt x="16043" y="3368842"/>
                </a:lnTo>
              </a:path>
            </a:pathLst>
          </a:custGeom>
          <a:solidFill>
            <a:schemeClr val="accent4">
              <a:alpha val="4998"/>
            </a:schemeClr>
          </a:solidFill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49516"/>
                      <a:gd name="connsiteY0" fmla="*/ 3657600 h 3737811"/>
                      <a:gd name="connsiteX1" fmla="*/ 0 w 5149516"/>
                      <a:gd name="connsiteY1" fmla="*/ 3084576 h 3737811"/>
                      <a:gd name="connsiteX2" fmla="*/ 0 w 5149516"/>
                      <a:gd name="connsiteY2" fmla="*/ 2584704 h 3737811"/>
                      <a:gd name="connsiteX3" fmla="*/ 0 w 5149516"/>
                      <a:gd name="connsiteY3" fmla="*/ 1901952 h 3737811"/>
                      <a:gd name="connsiteX4" fmla="*/ 0 w 5149516"/>
                      <a:gd name="connsiteY4" fmla="*/ 1328928 h 3737811"/>
                      <a:gd name="connsiteX5" fmla="*/ 0 w 5149516"/>
                      <a:gd name="connsiteY5" fmla="*/ 755904 h 3737811"/>
                      <a:gd name="connsiteX6" fmla="*/ 0 w 5149516"/>
                      <a:gd name="connsiteY6" fmla="*/ 0 h 3737811"/>
                      <a:gd name="connsiteX7" fmla="*/ 540699 w 5149516"/>
                      <a:gd name="connsiteY7" fmla="*/ 3369 h 3737811"/>
                      <a:gd name="connsiteX8" fmla="*/ 1184389 w 5149516"/>
                      <a:gd name="connsiteY8" fmla="*/ 7379 h 3737811"/>
                      <a:gd name="connsiteX9" fmla="*/ 1725088 w 5149516"/>
                      <a:gd name="connsiteY9" fmla="*/ 10748 h 3737811"/>
                      <a:gd name="connsiteX10" fmla="*/ 2265787 w 5149516"/>
                      <a:gd name="connsiteY10" fmla="*/ 14117 h 3737811"/>
                      <a:gd name="connsiteX11" fmla="*/ 2909477 w 5149516"/>
                      <a:gd name="connsiteY11" fmla="*/ 18127 h 3737811"/>
                      <a:gd name="connsiteX12" fmla="*/ 3604661 w 5149516"/>
                      <a:gd name="connsiteY12" fmla="*/ 22459 h 3737811"/>
                      <a:gd name="connsiteX13" fmla="*/ 4093865 w 5149516"/>
                      <a:gd name="connsiteY13" fmla="*/ 25507 h 3737811"/>
                      <a:gd name="connsiteX14" fmla="*/ 5149516 w 5149516"/>
                      <a:gd name="connsiteY14" fmla="*/ 32084 h 3737811"/>
                      <a:gd name="connsiteX15" fmla="*/ 5144169 w 5149516"/>
                      <a:gd name="connsiteY15" fmla="*/ 679116 h 3737811"/>
                      <a:gd name="connsiteX16" fmla="*/ 5138821 w 5149516"/>
                      <a:gd name="connsiteY16" fmla="*/ 1326147 h 3737811"/>
                      <a:gd name="connsiteX17" fmla="*/ 5133474 w 5149516"/>
                      <a:gd name="connsiteY17" fmla="*/ 1973179 h 3737811"/>
                      <a:gd name="connsiteX18" fmla="*/ 4497137 w 5149516"/>
                      <a:gd name="connsiteY18" fmla="*/ 1973179 h 3737811"/>
                      <a:gd name="connsiteX19" fmla="*/ 3937161 w 5149516"/>
                      <a:gd name="connsiteY19" fmla="*/ 1973179 h 3737811"/>
                      <a:gd name="connsiteX20" fmla="*/ 3377184 w 5149516"/>
                      <a:gd name="connsiteY20" fmla="*/ 1973179 h 3737811"/>
                      <a:gd name="connsiteX21" fmla="*/ 2779028 w 5149516"/>
                      <a:gd name="connsiteY21" fmla="*/ 1973179 h 3737811"/>
                      <a:gd name="connsiteX22" fmla="*/ 2066330 w 5149516"/>
                      <a:gd name="connsiteY22" fmla="*/ 1973179 h 3737811"/>
                      <a:gd name="connsiteX23" fmla="*/ 1315453 w 5149516"/>
                      <a:gd name="connsiteY23" fmla="*/ 1973179 h 3737811"/>
                      <a:gd name="connsiteX24" fmla="*/ 1315453 w 5149516"/>
                      <a:gd name="connsiteY24" fmla="*/ 2538556 h 3737811"/>
                      <a:gd name="connsiteX25" fmla="*/ 1315453 w 5149516"/>
                      <a:gd name="connsiteY25" fmla="*/ 3121419 h 3737811"/>
                      <a:gd name="connsiteX26" fmla="*/ 1315453 w 5149516"/>
                      <a:gd name="connsiteY26" fmla="*/ 3721768 h 3737811"/>
                      <a:gd name="connsiteX27" fmla="*/ 644572 w 5149516"/>
                      <a:gd name="connsiteY27" fmla="*/ 3721768 h 3737811"/>
                      <a:gd name="connsiteX28" fmla="*/ 0 w 5149516"/>
                      <a:gd name="connsiteY28" fmla="*/ 3721768 h 3737811"/>
                      <a:gd name="connsiteX29" fmla="*/ 0 w 5149516"/>
                      <a:gd name="connsiteY29" fmla="*/ 3737811 h 3737811"/>
                      <a:gd name="connsiteX30" fmla="*/ 16043 w 5149516"/>
                      <a:gd name="connsiteY30" fmla="*/ 3368842 h 373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149516" h="3737811" extrusionOk="0">
                        <a:moveTo>
                          <a:pt x="0" y="3657600"/>
                        </a:moveTo>
                        <a:cubicBezTo>
                          <a:pt x="-19803" y="3504066"/>
                          <a:pt x="-8840" y="3368871"/>
                          <a:pt x="0" y="3084576"/>
                        </a:cubicBezTo>
                        <a:cubicBezTo>
                          <a:pt x="8840" y="2800281"/>
                          <a:pt x="-15804" y="2772831"/>
                          <a:pt x="0" y="2584704"/>
                        </a:cubicBezTo>
                        <a:cubicBezTo>
                          <a:pt x="15804" y="2396577"/>
                          <a:pt x="10239" y="2197110"/>
                          <a:pt x="0" y="1901952"/>
                        </a:cubicBezTo>
                        <a:cubicBezTo>
                          <a:pt x="-10239" y="1606794"/>
                          <a:pt x="2915" y="1537817"/>
                          <a:pt x="0" y="1328928"/>
                        </a:cubicBezTo>
                        <a:cubicBezTo>
                          <a:pt x="-2915" y="1120039"/>
                          <a:pt x="9644" y="971512"/>
                          <a:pt x="0" y="755904"/>
                        </a:cubicBezTo>
                        <a:cubicBezTo>
                          <a:pt x="-9644" y="540296"/>
                          <a:pt x="-23206" y="185212"/>
                          <a:pt x="0" y="0"/>
                        </a:cubicBezTo>
                        <a:cubicBezTo>
                          <a:pt x="141493" y="-10147"/>
                          <a:pt x="341034" y="5553"/>
                          <a:pt x="540699" y="3369"/>
                        </a:cubicBezTo>
                        <a:cubicBezTo>
                          <a:pt x="740363" y="1185"/>
                          <a:pt x="967951" y="-15390"/>
                          <a:pt x="1184389" y="7379"/>
                        </a:cubicBezTo>
                        <a:cubicBezTo>
                          <a:pt x="1400827" y="30148"/>
                          <a:pt x="1589163" y="30086"/>
                          <a:pt x="1725088" y="10748"/>
                        </a:cubicBezTo>
                        <a:cubicBezTo>
                          <a:pt x="1861013" y="-8590"/>
                          <a:pt x="2042777" y="37462"/>
                          <a:pt x="2265787" y="14117"/>
                        </a:cubicBezTo>
                        <a:cubicBezTo>
                          <a:pt x="2488797" y="-9228"/>
                          <a:pt x="2654261" y="1447"/>
                          <a:pt x="2909477" y="18127"/>
                        </a:cubicBezTo>
                        <a:cubicBezTo>
                          <a:pt x="3164693" y="34807"/>
                          <a:pt x="3371874" y="36116"/>
                          <a:pt x="3604661" y="22459"/>
                        </a:cubicBezTo>
                        <a:cubicBezTo>
                          <a:pt x="3837448" y="8802"/>
                          <a:pt x="3890156" y="22956"/>
                          <a:pt x="4093865" y="25507"/>
                        </a:cubicBezTo>
                        <a:cubicBezTo>
                          <a:pt x="4297574" y="28058"/>
                          <a:pt x="4715235" y="14395"/>
                          <a:pt x="5149516" y="32084"/>
                        </a:cubicBezTo>
                        <a:cubicBezTo>
                          <a:pt x="5145373" y="311549"/>
                          <a:pt x="5170072" y="389082"/>
                          <a:pt x="5144169" y="679116"/>
                        </a:cubicBezTo>
                        <a:cubicBezTo>
                          <a:pt x="5118265" y="969150"/>
                          <a:pt x="5119197" y="1086876"/>
                          <a:pt x="5138821" y="1326147"/>
                        </a:cubicBezTo>
                        <a:cubicBezTo>
                          <a:pt x="5158445" y="1565418"/>
                          <a:pt x="5140720" y="1707461"/>
                          <a:pt x="5133474" y="1973179"/>
                        </a:cubicBezTo>
                        <a:cubicBezTo>
                          <a:pt x="4967934" y="1989183"/>
                          <a:pt x="4663992" y="1955226"/>
                          <a:pt x="4497137" y="1973179"/>
                        </a:cubicBezTo>
                        <a:cubicBezTo>
                          <a:pt x="4330282" y="1991132"/>
                          <a:pt x="4171830" y="1989937"/>
                          <a:pt x="3937161" y="1973179"/>
                        </a:cubicBezTo>
                        <a:cubicBezTo>
                          <a:pt x="3702492" y="1956421"/>
                          <a:pt x="3644125" y="1962647"/>
                          <a:pt x="3377184" y="1973179"/>
                        </a:cubicBezTo>
                        <a:cubicBezTo>
                          <a:pt x="3110243" y="1983711"/>
                          <a:pt x="2959547" y="1978048"/>
                          <a:pt x="2779028" y="1973179"/>
                        </a:cubicBezTo>
                        <a:cubicBezTo>
                          <a:pt x="2598509" y="1968310"/>
                          <a:pt x="2240564" y="1958271"/>
                          <a:pt x="2066330" y="1973179"/>
                        </a:cubicBezTo>
                        <a:cubicBezTo>
                          <a:pt x="1892096" y="1988087"/>
                          <a:pt x="1608233" y="1979497"/>
                          <a:pt x="1315453" y="1973179"/>
                        </a:cubicBezTo>
                        <a:cubicBezTo>
                          <a:pt x="1316337" y="2214354"/>
                          <a:pt x="1320649" y="2288906"/>
                          <a:pt x="1315453" y="2538556"/>
                        </a:cubicBezTo>
                        <a:cubicBezTo>
                          <a:pt x="1310257" y="2788206"/>
                          <a:pt x="1335873" y="2977239"/>
                          <a:pt x="1315453" y="3121419"/>
                        </a:cubicBezTo>
                        <a:cubicBezTo>
                          <a:pt x="1295033" y="3265599"/>
                          <a:pt x="1286599" y="3470205"/>
                          <a:pt x="1315453" y="3721768"/>
                        </a:cubicBezTo>
                        <a:cubicBezTo>
                          <a:pt x="1130178" y="3701637"/>
                          <a:pt x="837452" y="3745273"/>
                          <a:pt x="644572" y="3721768"/>
                        </a:cubicBezTo>
                        <a:cubicBezTo>
                          <a:pt x="451692" y="3698263"/>
                          <a:pt x="162441" y="3707716"/>
                          <a:pt x="0" y="3721768"/>
                        </a:cubicBezTo>
                        <a:cubicBezTo>
                          <a:pt x="-342" y="3727925"/>
                          <a:pt x="417" y="3732249"/>
                          <a:pt x="0" y="3737811"/>
                        </a:cubicBezTo>
                        <a:cubicBezTo>
                          <a:pt x="3172" y="3598259"/>
                          <a:pt x="26842" y="3535238"/>
                          <a:pt x="16043" y="33688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451925-2581-9CA4-CA1E-E54F7BD8F295}"/>
              </a:ext>
            </a:extLst>
          </p:cNvPr>
          <p:cNvSpPr txBox="1"/>
          <p:nvPr/>
        </p:nvSpPr>
        <p:spPr>
          <a:xfrm>
            <a:off x="882316" y="1889692"/>
            <a:ext cx="241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What is normally included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1B7FC-3D0B-9A05-AFA9-C558DABA65CB}"/>
              </a:ext>
            </a:extLst>
          </p:cNvPr>
          <p:cNvSpPr/>
          <p:nvPr/>
        </p:nvSpPr>
        <p:spPr>
          <a:xfrm>
            <a:off x="9910775" y="2634028"/>
            <a:ext cx="1636295" cy="153633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DB2204-226B-E1FF-2AF0-6863BF7C1A49}"/>
              </a:ext>
            </a:extLst>
          </p:cNvPr>
          <p:cNvSpPr/>
          <p:nvPr/>
        </p:nvSpPr>
        <p:spPr>
          <a:xfrm>
            <a:off x="9910775" y="4638127"/>
            <a:ext cx="1636295" cy="1536332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  <a:effectLst>
            <a:glow rad="63500">
              <a:schemeClr val="accent5">
                <a:satMod val="175000"/>
                <a:alpha val="9746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B15E14D-0320-5B32-DD35-D4E709AC2DF5}"/>
              </a:ext>
            </a:extLst>
          </p:cNvPr>
          <p:cNvCxnSpPr>
            <a:stCxn id="32" idx="0"/>
            <a:endCxn id="31" idx="2"/>
          </p:cNvCxnSpPr>
          <p:nvPr/>
        </p:nvCxnSpPr>
        <p:spPr>
          <a:xfrm flipV="1">
            <a:off x="10728923" y="4170360"/>
            <a:ext cx="0" cy="46776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BF63290-998B-87B7-572C-CB672586AC28}"/>
              </a:ext>
            </a:extLst>
          </p:cNvPr>
          <p:cNvSpPr txBox="1"/>
          <p:nvPr/>
        </p:nvSpPr>
        <p:spPr>
          <a:xfrm>
            <a:off x="9758374" y="1779324"/>
            <a:ext cx="194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What needs to be included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28EDAB-651D-AA12-EE44-ADC704354A7A}"/>
              </a:ext>
            </a:extLst>
          </p:cNvPr>
          <p:cNvSpPr txBox="1"/>
          <p:nvPr/>
        </p:nvSpPr>
        <p:spPr>
          <a:xfrm>
            <a:off x="352926" y="6365420"/>
            <a:ext cx="1119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1"/>
                </a:solidFill>
              </a:rPr>
              <a:t>V. </a:t>
            </a:r>
            <a:r>
              <a:rPr lang="en-US" sz="1800" i="1" dirty="0" err="1">
                <a:solidFill>
                  <a:schemeClr val="accent1"/>
                </a:solidFill>
              </a:rPr>
              <a:t>Cirigliano</a:t>
            </a:r>
            <a:r>
              <a:rPr lang="en-US" sz="1800" i="1" dirty="0">
                <a:solidFill>
                  <a:schemeClr val="accent1"/>
                </a:solidFill>
              </a:rPr>
              <a:t> et al., Phys. Rev. Lett. 120, 202001 (2018), Phys. Rev. C 100, 055504 (2019)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327E0-8E6D-13EE-B6B2-00C7C1ADD7AB}"/>
              </a:ext>
            </a:extLst>
          </p:cNvPr>
          <p:cNvSpPr/>
          <p:nvPr/>
        </p:nvSpPr>
        <p:spPr>
          <a:xfrm>
            <a:off x="3128211" y="4638127"/>
            <a:ext cx="6782564" cy="164887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D360B-F1CB-838A-352F-69C48A44C12F}"/>
              </a:ext>
            </a:extLst>
          </p:cNvPr>
          <p:cNvSpPr txBox="1"/>
          <p:nvPr/>
        </p:nvSpPr>
        <p:spPr>
          <a:xfrm>
            <a:off x="7062502" y="4021261"/>
            <a:ext cx="237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How about these?</a:t>
            </a:r>
          </a:p>
        </p:txBody>
      </p:sp>
    </p:spTree>
    <p:extLst>
      <p:ext uri="{BB962C8B-B14F-4D97-AF65-F5344CB8AC3E}">
        <p14:creationId xmlns:p14="http://schemas.microsoft.com/office/powerpoint/2010/main" val="32416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96D0-E926-B7D6-FA00-00D8F210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ultrasoft-neutrino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80F49-83BF-CAF8-EC63-BCF831A98E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2901076"/>
                <a:ext cx="6040171" cy="346613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Contribution from “ultrasoft” neutrinos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CA">
                                    <a:latin typeface="Cambria Math" panose="02040503050406030204" pitchFamily="18" charset="0"/>
                                  </a:rPr>
                                  <m:t>usoft</m:t>
                                </m:r>
                              </m:sub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CA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</m:sub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CA" sz="32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CA" sz="32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%−</m:t>
                    </m:r>
                    <m:r>
                      <a:rPr lang="en-CA" sz="32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CA" sz="32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</a:rPr>
                  <a:t> </a:t>
                </a:r>
              </a:p>
              <a:p>
                <a:r>
                  <a:rPr lang="en-US" dirty="0"/>
                  <a:t>Can be seen as a correction to the “closure approximation”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80F49-83BF-CAF8-EC63-BCF831A98E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2901076"/>
                <a:ext cx="6040171" cy="3466139"/>
              </a:xfrm>
              <a:blipFill>
                <a:blip r:embed="rId2"/>
                <a:stretch>
                  <a:fillRect l="-2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21DCA91-7CC0-5E0C-06F6-934D3FF78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594" y="1141113"/>
            <a:ext cx="1948113" cy="985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6C3F0-C502-CB14-EEEB-C47C0B884065}"/>
              </a:ext>
            </a:extLst>
          </p:cNvPr>
          <p:cNvSpPr txBox="1"/>
          <p:nvPr/>
        </p:nvSpPr>
        <p:spPr>
          <a:xfrm>
            <a:off x="7041103" y="5972176"/>
            <a:ext cx="448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D. Castillo, LJ, P. Soriano, J. Menéndez, Phys. Lett. B 860, 139181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9C99C-7D30-032B-C267-5C210C4D2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231" y="2559564"/>
            <a:ext cx="5301761" cy="3318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F8CC281-FAE1-FC8B-8A84-D1E529DC8DDD}"/>
                  </a:ext>
                </a:extLst>
              </p:cNvPr>
              <p:cNvSpPr/>
              <p:nvPr/>
            </p:nvSpPr>
            <p:spPr>
              <a:xfrm>
                <a:off x="1185491" y="1141113"/>
                <a:ext cx="5032129" cy="175711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usoft</m:t>
                          </m:r>
                        </m:sub>
                        <m:sup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Sup>
                                        <m:sSubSupPr>
                                          <m:ctrlPr>
                                            <a:rPr lang="en-CA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  <m:sup>
                                          <m:r>
                                            <a:rPr lang="en-CA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  <m:r>
                                        <a:rPr lang="en-CA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Sup>
                                        <m:sSubSupPr>
                                          <m:ctrlPr>
                                            <a:rPr lang="en-CA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CA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en-CA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  <m:r>
                                        <a:rPr lang="en-CA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𝑢𝑠</m:t>
                              </m:r>
                            </m:sub>
                          </m:sSub>
                        </m:num>
                        <m:den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F8CC281-FAE1-FC8B-8A84-D1E529DC8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91" y="1141113"/>
                <a:ext cx="5032129" cy="1757116"/>
              </a:xfrm>
              <a:prstGeom prst="roundRect">
                <a:avLst/>
              </a:prstGeom>
              <a:blipFill>
                <a:blip r:embed="rId5"/>
                <a:stretch>
                  <a:fillRect t="-33333" b="-26000"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629BD54D-87C3-B198-4466-C2872B2A278B}"/>
              </a:ext>
            </a:extLst>
          </p:cNvPr>
          <p:cNvSpPr/>
          <p:nvPr/>
        </p:nvSpPr>
        <p:spPr>
          <a:xfrm>
            <a:off x="2777064" y="1388532"/>
            <a:ext cx="423335" cy="75476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DA6D36-2CC6-28E5-44B1-6659149FC7FE}"/>
              </a:ext>
            </a:extLst>
          </p:cNvPr>
          <p:cNvSpPr/>
          <p:nvPr/>
        </p:nvSpPr>
        <p:spPr>
          <a:xfrm>
            <a:off x="4301066" y="1482625"/>
            <a:ext cx="626533" cy="51550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CB3824D-48B2-0846-65C7-15B0FAF55FD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</a:rPr>
                      <m:t>𝐋𝐎</m:t>
                    </m:r>
                  </m:oMath>
                </a14:m>
                <a:r>
                  <a:rPr lang="en-US" dirty="0"/>
                  <a:t> loop corrections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CB3824D-48B2-0846-65C7-15B0FAF55F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7308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A535B-E1A0-BFA8-F399-56BB746BD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7100" y="371448"/>
            <a:ext cx="3681506" cy="109501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589863-7511-1838-98E4-1D2E69447F95}"/>
                  </a:ext>
                </a:extLst>
              </p:cNvPr>
              <p:cNvSpPr txBox="1"/>
              <p:nvPr/>
            </p:nvSpPr>
            <p:spPr>
              <a:xfrm>
                <a:off x="681469" y="3802320"/>
                <a:ext cx="4959309" cy="1978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loop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den>
                    </m:f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3200" b="1" i="1" smtClean="0">
                        <a:solidFill>
                          <a:srgbClr val="05AEE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CA" sz="3200" b="1" i="1" smtClean="0">
                        <a:solidFill>
                          <a:srgbClr val="05AEE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3200" b="1" dirty="0">
                    <a:solidFill>
                      <a:srgbClr val="05AEEF"/>
                    </a:solidFill>
                  </a:rPr>
                  <a:t> </a:t>
                </a:r>
                <a:r>
                  <a:rPr lang="en-US" sz="3200" dirty="0"/>
                  <a:t>(</a:t>
                </a:r>
                <a:r>
                  <a:rPr lang="en-US" sz="3200" dirty="0" err="1"/>
                  <a:t>pnQRPA</a:t>
                </a:r>
                <a:r>
                  <a:rPr lang="en-US" sz="3200" dirty="0"/>
                  <a:t>)</a:t>
                </a:r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loop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den>
                    </m:f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3200" b="1" i="1" smtClean="0">
                        <a:solidFill>
                          <a:srgbClr val="05AEE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CA" sz="3200" b="1" i="1" smtClean="0">
                        <a:solidFill>
                          <a:srgbClr val="05AEE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3200" b="1" dirty="0">
                    <a:solidFill>
                      <a:srgbClr val="05AEEF"/>
                    </a:solidFill>
                  </a:rPr>
                  <a:t> </a:t>
                </a:r>
                <a:r>
                  <a:rPr lang="en-US" sz="3200" dirty="0"/>
                  <a:t>(NSM)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589863-7511-1838-98E4-1D2E69447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69" y="3802320"/>
                <a:ext cx="4959309" cy="1978106"/>
              </a:xfrm>
              <a:prstGeom prst="rect">
                <a:avLst/>
              </a:prstGeom>
              <a:blipFill>
                <a:blip r:embed="rId4"/>
                <a:stretch>
                  <a:fillRect l="-2806" b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5534D93-7C28-9D73-C448-F1D8765BFD5D}"/>
                  </a:ext>
                </a:extLst>
              </p:cNvPr>
              <p:cNvSpPr/>
              <p:nvPr/>
            </p:nvSpPr>
            <p:spPr>
              <a:xfrm>
                <a:off x="914400" y="1745673"/>
                <a:ext cx="7944592" cy="102127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loop</m:t>
                          </m:r>
                        </m:sub>
                        <m:sup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p>
                                    <m:sSupPr>
                                      <m:ctrlP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/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lang="en-CA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CA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CA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CA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p>
                                              <m:r>
                                                <a:rPr lang="en-CA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CA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CA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p>
                                              <m:r>
                                                <a:rPr lang="en-CA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C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𝑞𝑟</m:t>
                                  </m:r>
                                  <m:r>
                                    <a:rPr lang="en-C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Sup>
                                    <m:sSubSupPr>
                                      <m:ctrlP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,2</m:t>
                                      </m:r>
                                    </m:sub>
                                    <m:sup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CA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e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5534D93-7C28-9D73-C448-F1D8765BF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745673"/>
                <a:ext cx="7944592" cy="1021278"/>
              </a:xfrm>
              <a:prstGeom prst="roundRect">
                <a:avLst/>
              </a:prstGeom>
              <a:blipFill>
                <a:blip r:embed="rId5"/>
                <a:stretch>
                  <a:fillRect t="-34409" b="-63441"/>
                </a:stretch>
              </a:blipFill>
              <a:ln>
                <a:solidFill>
                  <a:schemeClr val="accent1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0043DE-ADF2-75B9-D3FC-AB09DDA17267}"/>
                  </a:ext>
                </a:extLst>
              </p:cNvPr>
              <p:cNvSpPr txBox="1"/>
              <p:nvPr/>
            </p:nvSpPr>
            <p:spPr>
              <a:xfrm>
                <a:off x="1615043" y="2957382"/>
                <a:ext cx="5180521" cy="563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,2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VV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AA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us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usoft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CT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0043DE-ADF2-75B9-D3FC-AB09DDA17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43" y="2957382"/>
                <a:ext cx="5180521" cy="563937"/>
              </a:xfrm>
              <a:prstGeom prst="rect">
                <a:avLst/>
              </a:prstGeom>
              <a:blipFill>
                <a:blip r:embed="rId6"/>
                <a:stretch>
                  <a:fillRect l="-978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16CAE35-E1E4-4A74-E026-D40BE8D51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768" y="3239349"/>
            <a:ext cx="4959309" cy="2841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24CD3C-1976-0A38-B19A-2EBD3B74A80F}"/>
                  </a:ext>
                </a:extLst>
              </p:cNvPr>
              <p:cNvSpPr txBox="1"/>
              <p:nvPr/>
            </p:nvSpPr>
            <p:spPr>
              <a:xfrm>
                <a:off x="8348350" y="6080804"/>
                <a:ext cx="2225802" cy="726481"/>
              </a:xfrm>
              <a:prstGeom prst="rect">
                <a:avLst/>
              </a:prstGeom>
              <a:noFill/>
              <a:ln>
                <a:solidFill>
                  <a:srgbClr val="05AEEF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loop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bSup>
                            <m:sSub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loop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24CD3C-1976-0A38-B19A-2EBD3B74A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50" y="6080804"/>
                <a:ext cx="2225802" cy="726481"/>
              </a:xfrm>
              <a:prstGeom prst="rect">
                <a:avLst/>
              </a:prstGeom>
              <a:blipFill>
                <a:blip r:embed="rId8"/>
                <a:stretch>
                  <a:fillRect l="-1596" t="-121739" b="-175362"/>
                </a:stretch>
              </a:blipFill>
              <a:ln>
                <a:solidFill>
                  <a:srgbClr val="05AEEF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2BD0C98-B677-2E58-3230-4ADCEFFE2C4A}"/>
              </a:ext>
            </a:extLst>
          </p:cNvPr>
          <p:cNvSpPr txBox="1"/>
          <p:nvPr/>
        </p:nvSpPr>
        <p:spPr>
          <a:xfrm>
            <a:off x="795646" y="6279514"/>
            <a:ext cx="6736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D. Castillo, LJ, J. Menéndez, Phys. Lett. B 860, 139181 (2025)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437743-A2EF-A06C-51C2-4A79B49CAC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Towards complete nuclear matrix elements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</a:rPr>
                      <m:t>𝐋𝐎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437743-A2EF-A06C-51C2-4A79B49CAC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7308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46802BD-5415-E257-930E-2EB52D5474E9}"/>
                  </a:ext>
                </a:extLst>
              </p:cNvPr>
              <p:cNvSpPr/>
              <p:nvPr/>
            </p:nvSpPr>
            <p:spPr>
              <a:xfrm>
                <a:off x="946485" y="1630015"/>
                <a:ext cx="9336504" cy="112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CA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  <m:sup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𝜈𝛽𝛽</m:t>
                            </m:r>
                          </m:sup>
                        </m:sSubSup>
                      </m:den>
                    </m:f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sub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CA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</m:t>
                        </m:r>
                      </m:sub>
                      <m:sup>
                        <m: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sSubSup>
                      <m:sSubSupPr>
                        <m:ctrlP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r>
                      <a:rPr lang="en-CA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𝐮𝐬𝐨𝐟𝐭</m:t>
                        </m:r>
                      </m:sub>
                      <m:sup>
                        <m: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r>
                      <a:rPr lang="en-CA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𝐥𝐨𝐨𝐩</m:t>
                        </m:r>
                      </m:sub>
                      <m:sup>
                        <m: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</m:oMath>
                </a14:m>
                <a:r>
                  <a:rPr lang="en-CA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CA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𝛽𝛽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46802BD-5415-E257-930E-2EB52D547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85" y="1630015"/>
                <a:ext cx="9336504" cy="112703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928586E-98A0-870B-B493-725A2ACD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85" y="3552323"/>
            <a:ext cx="35814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B4E5A-F660-337F-8469-CB726C4B5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039" y="4779392"/>
            <a:ext cx="2476500" cy="73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ABB7A-D06F-E015-6E27-DC9668703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437" y="4948585"/>
            <a:ext cx="1104900" cy="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EDF05E-C89D-D72E-18F3-9AE526A8B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88" y="3584073"/>
            <a:ext cx="736600" cy="73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2CCF64-CDEA-F5EA-A180-AA7B070EFD0B}"/>
                  </a:ext>
                </a:extLst>
              </p:cNvPr>
              <p:cNvSpPr txBox="1"/>
              <p:nvPr/>
            </p:nvSpPr>
            <p:spPr>
              <a:xfrm>
                <a:off x="6149714" y="3767707"/>
                <a:ext cx="25117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%−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𝟖𝟎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2CCF64-CDEA-F5EA-A180-AA7B070E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714" y="3767707"/>
                <a:ext cx="2511710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E0FC26-6263-B121-9C35-24ABF2614A38}"/>
                  </a:ext>
                </a:extLst>
              </p:cNvPr>
              <p:cNvSpPr txBox="1"/>
              <p:nvPr/>
            </p:nvSpPr>
            <p:spPr>
              <a:xfrm>
                <a:off x="3198995" y="5836211"/>
                <a:ext cx="13288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%−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E0FC26-6263-B121-9C35-24ABF2614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95" y="5836211"/>
                <a:ext cx="1328890" cy="276999"/>
              </a:xfrm>
              <a:prstGeom prst="rect">
                <a:avLst/>
              </a:prstGeom>
              <a:blipFill>
                <a:blip r:embed="rId9"/>
                <a:stretch>
                  <a:fillRect l="-952" r="-381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B10AAD-33AD-633D-3E15-A9C9FE55719E}"/>
                  </a:ext>
                </a:extLst>
              </p:cNvPr>
              <p:cNvSpPr txBox="1"/>
              <p:nvPr/>
            </p:nvSpPr>
            <p:spPr>
              <a:xfrm>
                <a:off x="5657747" y="5974711"/>
                <a:ext cx="132889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%−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B10AAD-33AD-633D-3E15-A9C9FE557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47" y="5974711"/>
                <a:ext cx="1328890" cy="276999"/>
              </a:xfrm>
              <a:prstGeom prst="rect">
                <a:avLst/>
              </a:prstGeom>
              <a:blipFill>
                <a:blip r:embed="rId10"/>
                <a:stretch>
                  <a:fillRect l="-943" r="-283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DF15BC0-B60E-25FC-254E-F702FE71A963}"/>
              </a:ext>
            </a:extLst>
          </p:cNvPr>
          <p:cNvSpPr txBox="1"/>
          <p:nvPr/>
        </p:nvSpPr>
        <p:spPr>
          <a:xfrm>
            <a:off x="2391038" y="6301174"/>
            <a:ext cx="6981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D. Castillo, LJ, J. Menéndez, Phys. Lett. B 860, 139181 (2025)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6C5568-0B8C-CEC5-5570-1C7AEF6EEB70}"/>
                  </a:ext>
                </a:extLst>
              </p:cNvPr>
              <p:cNvSpPr txBox="1"/>
              <p:nvPr/>
            </p:nvSpPr>
            <p:spPr>
              <a:xfrm>
                <a:off x="8661424" y="3669475"/>
                <a:ext cx="3249527" cy="203132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NOTE:</a:t>
                </a:r>
              </a:p>
              <a:p>
                <a:r>
                  <a:rPr lang="en-US" dirty="0"/>
                  <a:t>Operators evaluated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EFT Hamiltonians and nuclear wave functions with phenomenological Hamiltonians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inconsistency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6C5568-0B8C-CEC5-5570-1C7AEF6EE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424" y="3669475"/>
                <a:ext cx="3249527" cy="20313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3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69404-BB4B-0AD0-1C31-3D12E3E36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6222" y="2359312"/>
            <a:ext cx="6571488" cy="21393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Could We Learn from Other Nuclear Processes?</a:t>
            </a:r>
          </a:p>
        </p:txBody>
      </p:sp>
    </p:spTree>
    <p:extLst>
      <p:ext uri="{BB962C8B-B14F-4D97-AF65-F5344CB8AC3E}">
        <p14:creationId xmlns:p14="http://schemas.microsoft.com/office/powerpoint/2010/main" val="2265742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D82F62-AA74-EFFA-A8AC-F2BE886472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Probing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 by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D82F62-AA74-EFFA-A8AC-F2BE886472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4E0512-3288-2FC9-A6CC-D564B4C22532}"/>
                  </a:ext>
                </a:extLst>
              </p:cNvPr>
              <p:cNvSpPr txBox="1"/>
              <p:nvPr/>
            </p:nvSpPr>
            <p:spPr>
              <a:xfrm>
                <a:off x="1880616" y="6170176"/>
                <a:ext cx="3059761" cy="394082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MeV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4E0512-3288-2FC9-A6CC-D564B4C22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16" y="6170176"/>
                <a:ext cx="3059761" cy="394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8FAD0-F369-4AD2-0CF4-EAD0C91BD87F}"/>
                  </a:ext>
                </a:extLst>
              </p:cNvPr>
              <p:cNvSpPr txBox="1"/>
              <p:nvPr/>
            </p:nvSpPr>
            <p:spPr>
              <a:xfrm>
                <a:off x="7141897" y="6170175"/>
                <a:ext cx="3059759" cy="39408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/>
                  <a:t> MeV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8FAD0-F369-4AD2-0CF4-EAD0C91BD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897" y="6170175"/>
                <a:ext cx="3059759" cy="394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7122F9-23CA-4AFB-B921-07F533795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671" y="2860197"/>
            <a:ext cx="4307974" cy="2862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F9F21D-7A76-D965-43CD-27CFD61EE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073" y="2860197"/>
            <a:ext cx="4307974" cy="2862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5F6B95-735F-2AFA-073C-BB7B360C429B}"/>
              </a:ext>
            </a:extLst>
          </p:cNvPr>
          <p:cNvSpPr txBox="1"/>
          <p:nvPr/>
        </p:nvSpPr>
        <p:spPr>
          <a:xfrm>
            <a:off x="689984" y="1134909"/>
            <a:ext cx="540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Similarities: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q"/>
            </a:pPr>
            <a:r>
              <a:rPr lang="en-US" sz="2400" dirty="0"/>
              <a:t>Same initial and final nuclei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q"/>
            </a:pPr>
            <a:r>
              <a:rPr lang="en-US" sz="2400" dirty="0"/>
              <a:t>Weak-interaction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D33397-705B-70E2-F92B-B0008008466C}"/>
                  </a:ext>
                </a:extLst>
              </p:cNvPr>
              <p:cNvSpPr txBox="1"/>
              <p:nvPr/>
            </p:nvSpPr>
            <p:spPr>
              <a:xfrm>
                <a:off x="6435671" y="1134909"/>
                <a:ext cx="54060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/>
                    </a:solidFill>
                  </a:rPr>
                  <a:t>Differences:</a:t>
                </a:r>
              </a:p>
              <a:p>
                <a:pPr marL="342900" indent="-3429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400" dirty="0"/>
                  <a:t>Different momentum exchange</a:t>
                </a:r>
              </a:p>
              <a:p>
                <a:pPr marL="342900" indent="-34290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sz="2400" b="1" dirty="0">
                    <a:solidFill>
                      <a:srgbClr val="00B0F0"/>
                    </a:solidFill>
                  </a:rPr>
                  <a:t> decay measured, 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sz="2400" b="1" dirty="0">
                    <a:solidFill>
                      <a:srgbClr val="00B0F0"/>
                    </a:solidFill>
                  </a:rPr>
                  <a:t> not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D33397-705B-70E2-F92B-B00080084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671" y="1134909"/>
                <a:ext cx="5406016" cy="1200329"/>
              </a:xfrm>
              <a:prstGeom prst="rect">
                <a:avLst/>
              </a:prstGeom>
              <a:blipFill>
                <a:blip r:embed="rId10"/>
                <a:stretch>
                  <a:fillRect l="-1639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68E1D57C-3067-9C9B-B71E-F8ABE5CA531F}"/>
              </a:ext>
            </a:extLst>
          </p:cNvPr>
          <p:cNvSpPr/>
          <p:nvPr/>
        </p:nvSpPr>
        <p:spPr>
          <a:xfrm>
            <a:off x="3064042" y="3641559"/>
            <a:ext cx="593557" cy="5847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973B9DD-31D2-1A04-D732-3F0EAF96B0E1}"/>
              </a:ext>
            </a:extLst>
          </p:cNvPr>
          <p:cNvSpPr/>
          <p:nvPr/>
        </p:nvSpPr>
        <p:spPr>
          <a:xfrm>
            <a:off x="3072064" y="4371471"/>
            <a:ext cx="593557" cy="5847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15FCC8-2F35-5C2D-956F-260BFF76F21B}"/>
              </a:ext>
            </a:extLst>
          </p:cNvPr>
          <p:cNvSpPr/>
          <p:nvPr/>
        </p:nvSpPr>
        <p:spPr>
          <a:xfrm>
            <a:off x="8317831" y="3601455"/>
            <a:ext cx="593557" cy="5847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18E068-F129-9FDE-8F2C-E18EB190DCF7}"/>
              </a:ext>
            </a:extLst>
          </p:cNvPr>
          <p:cNvSpPr/>
          <p:nvPr/>
        </p:nvSpPr>
        <p:spPr>
          <a:xfrm>
            <a:off x="8317827" y="4419597"/>
            <a:ext cx="593557" cy="5847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A8ACE78-ECC2-3581-FB56-BB17B2606E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Probing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 by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A8ACE78-ECC2-3581-FB56-BB17B2606E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567" t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AB4113-3043-ED33-3299-2C16072539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267968"/>
                <a:ext cx="10207541" cy="1805017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CA" sz="2800" b="0" dirty="0"/>
                  <a:t>Nuclear matrix elements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800" dirty="0"/>
                  <a:t> decays found to be correlated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We can derive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sz="2800" dirty="0"/>
                  <a:t> from the correlations and measured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800" dirty="0"/>
                  <a:t>-decay half-lives</a:t>
                </a:r>
              </a:p>
              <a:p>
                <a:pPr lvl="1">
                  <a:buFont typeface="System Font Regular"/>
                  <a:buChar char="→"/>
                </a:pPr>
                <a:r>
                  <a:rPr lang="en-US" sz="2800" b="1" i="1" dirty="0">
                    <a:solidFill>
                      <a:srgbClr val="00B0F0"/>
                    </a:solidFill>
                  </a:rPr>
                  <a:t>Theoretical uncertainties based on systematics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AB4113-3043-ED33-3299-2C16072539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267968"/>
                <a:ext cx="10207541" cy="1805017"/>
              </a:xfrm>
              <a:blipFill>
                <a:blip r:embed="rId4"/>
                <a:stretch>
                  <a:fillRect l="-870" t="-5594" b="-6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9A902E-78E2-4407-FCEB-47FB4D9B1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987" y="3210623"/>
            <a:ext cx="9586025" cy="2678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9326-A831-5D83-A3E7-5A475DE7A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887" y="3210624"/>
            <a:ext cx="5974317" cy="318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81851-512A-E0B1-9E95-A4310FB8170D}"/>
              </a:ext>
            </a:extLst>
          </p:cNvPr>
          <p:cNvSpPr txBox="1"/>
          <p:nvPr/>
        </p:nvSpPr>
        <p:spPr>
          <a:xfrm>
            <a:off x="3121152" y="6273225"/>
            <a:ext cx="696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LJ, B. Romeo, P. Soriano, J. Menéndez, Phys. Rev. C 107, 044305 (2023)</a:t>
            </a:r>
          </a:p>
          <a:p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95A35-FF38-C5B6-FEFE-FB2F2EFC0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410" y="1789043"/>
            <a:ext cx="4869744" cy="4589063"/>
          </a:xfrm>
        </p:spPr>
        <p:txBody>
          <a:bodyPr anchor="ctr"/>
          <a:lstStyle/>
          <a:p>
            <a:pPr>
              <a:buFont typeface="Wingdings" pitchFamily="2" charset="2"/>
              <a:buChar char="q"/>
            </a:pPr>
            <a:r>
              <a:rPr lang="en-US" sz="2800" dirty="0"/>
              <a:t>Dark matter and dark energy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Matter-antimatter asymmetry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CD4666-F05E-8832-14AF-8D27093C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Beyond the Standard Model </a:t>
            </a:r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23F9ABE1-3D8D-D92F-F6B7-20F499E0A154}"/>
              </a:ext>
            </a:extLst>
          </p:cNvPr>
          <p:cNvSpPr/>
          <p:nvPr/>
        </p:nvSpPr>
        <p:spPr>
          <a:xfrm>
            <a:off x="7213676" y="1145709"/>
            <a:ext cx="3074505" cy="1656522"/>
          </a:xfrm>
          <a:prstGeom prst="irregularSeal1">
            <a:avLst/>
          </a:prstGeom>
          <a:gradFill flip="none" rotWithShape="1">
            <a:gsLst>
              <a:gs pos="0">
                <a:schemeClr val="accent4"/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1B7D95-7765-2A99-D97B-210AFCC39DCB}"/>
                  </a:ext>
                </a:extLst>
              </p:cNvPr>
              <p:cNvSpPr txBox="1"/>
              <p:nvPr/>
            </p:nvSpPr>
            <p:spPr>
              <a:xfrm>
                <a:off x="9671912" y="4982786"/>
                <a:ext cx="1998062" cy="307777"/>
              </a:xfrm>
              <a:prstGeom prst="rect">
                <a:avLst/>
              </a:prstGeom>
              <a:solidFill>
                <a:schemeClr val="accent5">
                  <a:alpha val="24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1B7D95-7765-2A99-D97B-210AFCC39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912" y="4982786"/>
                <a:ext cx="1998062" cy="307777"/>
              </a:xfrm>
              <a:prstGeom prst="rect">
                <a:avLst/>
              </a:prstGeom>
              <a:blipFill>
                <a:blip r:embed="rId3"/>
                <a:stretch>
                  <a:fillRect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D4CA5839-C1CB-02A5-5896-B5BF54D53FE0}"/>
              </a:ext>
            </a:extLst>
          </p:cNvPr>
          <p:cNvGrpSpPr/>
          <p:nvPr/>
        </p:nvGrpSpPr>
        <p:grpSpPr>
          <a:xfrm>
            <a:off x="5698336" y="3494300"/>
            <a:ext cx="2451652" cy="1272209"/>
            <a:chOff x="5698336" y="3494300"/>
            <a:chExt cx="2451652" cy="127220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1BC194EA-58C8-3BA7-4116-C59ACC1E13F4}"/>
                </a:ext>
              </a:extLst>
            </p:cNvPr>
            <p:cNvSpPr/>
            <p:nvPr/>
          </p:nvSpPr>
          <p:spPr>
            <a:xfrm rot="11160935">
              <a:off x="5698336" y="3494300"/>
              <a:ext cx="2451652" cy="1272209"/>
            </a:xfrm>
            <a:prstGeom prst="cloud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B105B96-95B4-C398-53A7-B8601BFBB466}"/>
                </a:ext>
              </a:extLst>
            </p:cNvPr>
            <p:cNvGrpSpPr/>
            <p:nvPr/>
          </p:nvGrpSpPr>
          <p:grpSpPr>
            <a:xfrm>
              <a:off x="6016327" y="3724916"/>
              <a:ext cx="1844772" cy="1003730"/>
              <a:chOff x="6016327" y="3724916"/>
              <a:chExt cx="1844772" cy="10037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535F0DA-9396-86BD-5B18-2E0BBB0C50AB}"/>
                      </a:ext>
                    </a:extLst>
                  </p:cNvPr>
                  <p:cNvSpPr txBox="1"/>
                  <p:nvPr/>
                </p:nvSpPr>
                <p:spPr>
                  <a:xfrm>
                    <a:off x="6911900" y="3724916"/>
                    <a:ext cx="3288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535F0DA-9396-86BD-5B18-2E0BBB0C50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11900" y="3724916"/>
                    <a:ext cx="328808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815" r="-3704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45B0F49-3E79-71F8-592D-032D2D1BEE8F}"/>
                      </a:ext>
                    </a:extLst>
                  </p:cNvPr>
                  <p:cNvSpPr txBox="1"/>
                  <p:nvPr/>
                </p:nvSpPr>
                <p:spPr>
                  <a:xfrm>
                    <a:off x="6344999" y="3745755"/>
                    <a:ext cx="292356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45B0F49-3E79-71F8-592D-032D2D1BEE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4999" y="3745755"/>
                    <a:ext cx="29235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ABC4FE96-C67F-0A5E-087A-C3D9518BF15A}"/>
                      </a:ext>
                    </a:extLst>
                  </p:cNvPr>
                  <p:cNvSpPr txBox="1"/>
                  <p:nvPr/>
                </p:nvSpPr>
                <p:spPr>
                  <a:xfrm>
                    <a:off x="7261101" y="4055694"/>
                    <a:ext cx="32169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ABC4FE96-C67F-0A5E-087A-C3D9518BF1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1101" y="4055694"/>
                    <a:ext cx="321690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407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732F1DF0-FD13-CF47-6884-E2F6A06CE497}"/>
                      </a:ext>
                    </a:extLst>
                  </p:cNvPr>
                  <p:cNvSpPr txBox="1"/>
                  <p:nvPr/>
                </p:nvSpPr>
                <p:spPr>
                  <a:xfrm>
                    <a:off x="6016327" y="4061466"/>
                    <a:ext cx="27764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732F1DF0-FD13-CF47-6884-E2F6A06CE4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16327" y="4061466"/>
                    <a:ext cx="277640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696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8A76F95-A884-5A74-407F-6A126BD17C23}"/>
                      </a:ext>
                    </a:extLst>
                  </p:cNvPr>
                  <p:cNvSpPr txBox="1"/>
                  <p:nvPr/>
                </p:nvSpPr>
                <p:spPr>
                  <a:xfrm>
                    <a:off x="6461614" y="4174648"/>
                    <a:ext cx="374526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8A76F95-A884-5A74-407F-6A126BD17C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1614" y="4174648"/>
                    <a:ext cx="374526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D47F71F-DAC5-D7C9-ABA2-51ACBFF27145}"/>
                      </a:ext>
                    </a:extLst>
                  </p:cNvPr>
                  <p:cNvSpPr txBox="1"/>
                  <p:nvPr/>
                </p:nvSpPr>
                <p:spPr>
                  <a:xfrm>
                    <a:off x="7463566" y="3743741"/>
                    <a:ext cx="386452" cy="5763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D47F71F-DAC5-D7C9-ABA2-51ACBFF271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3566" y="3743741"/>
                    <a:ext cx="386452" cy="57631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14B21F6-D2F6-7144-BF47-C52EDB06E808}"/>
                      </a:ext>
                    </a:extLst>
                  </p:cNvPr>
                  <p:cNvSpPr txBox="1"/>
                  <p:nvPr/>
                </p:nvSpPr>
                <p:spPr>
                  <a:xfrm>
                    <a:off x="7546974" y="4188411"/>
                    <a:ext cx="3141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14B21F6-D2F6-7144-BF47-C52EDB06E8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46974" y="4188411"/>
                    <a:ext cx="314125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76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4771419-82BB-FD00-68CD-BCF3E76D0AF6}"/>
                      </a:ext>
                    </a:extLst>
                  </p:cNvPr>
                  <p:cNvSpPr txBox="1"/>
                  <p:nvPr/>
                </p:nvSpPr>
                <p:spPr>
                  <a:xfrm>
                    <a:off x="6934838" y="4238166"/>
                    <a:ext cx="32835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4771419-82BB-FD00-68CD-BCF3E76D0A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4838" y="4238166"/>
                    <a:ext cx="328359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38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C1A8CAA-DF83-6A98-65CA-01A332A80BAD}"/>
              </a:ext>
            </a:extLst>
          </p:cNvPr>
          <p:cNvGrpSpPr/>
          <p:nvPr/>
        </p:nvGrpSpPr>
        <p:grpSpPr>
          <a:xfrm>
            <a:off x="9466546" y="3438336"/>
            <a:ext cx="2451652" cy="1272209"/>
            <a:chOff x="9466546" y="3438336"/>
            <a:chExt cx="2451652" cy="1272209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64787C2E-B559-3008-5C10-6967D21905C6}"/>
                </a:ext>
              </a:extLst>
            </p:cNvPr>
            <p:cNvSpPr/>
            <p:nvPr/>
          </p:nvSpPr>
          <p:spPr>
            <a:xfrm>
              <a:off x="9466546" y="3438336"/>
              <a:ext cx="2451652" cy="1272209"/>
            </a:xfrm>
            <a:prstGeom prst="cloud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FA43326-CF32-CBD3-3A93-995C3DCABF27}"/>
                    </a:ext>
                  </a:extLst>
                </p:cNvPr>
                <p:cNvSpPr txBox="1"/>
                <p:nvPr/>
              </p:nvSpPr>
              <p:spPr>
                <a:xfrm>
                  <a:off x="10863799" y="3583504"/>
                  <a:ext cx="1951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FA43326-CF32-CBD3-3A93-995C3DCAB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63799" y="3583504"/>
                  <a:ext cx="195182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5000" r="-25000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3F60FFF-B676-CE7D-A72B-C1672D89A965}"/>
                    </a:ext>
                  </a:extLst>
                </p:cNvPr>
                <p:cNvSpPr txBox="1"/>
                <p:nvPr/>
              </p:nvSpPr>
              <p:spPr>
                <a:xfrm>
                  <a:off x="10092999" y="3789087"/>
                  <a:ext cx="195182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3F60FFF-B676-CE7D-A72B-C1672D89A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2999" y="3789087"/>
                  <a:ext cx="195182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1765" r="-11765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438FDB0-61F3-47BF-1793-520B78DE2206}"/>
                    </a:ext>
                  </a:extLst>
                </p:cNvPr>
                <p:cNvSpPr txBox="1"/>
                <p:nvPr/>
              </p:nvSpPr>
              <p:spPr>
                <a:xfrm>
                  <a:off x="11353033" y="3710106"/>
                  <a:ext cx="2776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438FDB0-61F3-47BF-1793-520B78DE2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53033" y="3710106"/>
                  <a:ext cx="27764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869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828F603-AF90-E1E5-EA7E-FC44B438905D}"/>
                    </a:ext>
                  </a:extLst>
                </p:cNvPr>
                <p:cNvSpPr txBox="1"/>
                <p:nvPr/>
              </p:nvSpPr>
              <p:spPr>
                <a:xfrm>
                  <a:off x="10706785" y="3911412"/>
                  <a:ext cx="26975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828F603-AF90-E1E5-EA7E-FC44B4389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6785" y="3911412"/>
                  <a:ext cx="26975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869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5157CA9-C98C-81A1-8969-83E0C166FE75}"/>
                    </a:ext>
                  </a:extLst>
                </p:cNvPr>
                <p:cNvSpPr txBox="1"/>
                <p:nvPr/>
              </p:nvSpPr>
              <p:spPr>
                <a:xfrm>
                  <a:off x="9955853" y="4095905"/>
                  <a:ext cx="285656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5157CA9-C98C-81A1-8969-83E0C166F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5853" y="4095905"/>
                  <a:ext cx="285656" cy="299313"/>
                </a:xfrm>
                <a:prstGeom prst="rect">
                  <a:avLst/>
                </a:prstGeom>
                <a:blipFill>
                  <a:blip r:embed="rId16"/>
                  <a:stretch>
                    <a:fillRect l="-8333" r="-4167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8C667E-0B7A-73F1-8F09-506302FEA368}"/>
                    </a:ext>
                  </a:extLst>
                </p:cNvPr>
                <p:cNvSpPr txBox="1"/>
                <p:nvPr/>
              </p:nvSpPr>
              <p:spPr>
                <a:xfrm>
                  <a:off x="10410143" y="4208648"/>
                  <a:ext cx="3216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8C667E-0B7A-73F1-8F09-506302FEA3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0143" y="4208648"/>
                  <a:ext cx="32169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7692" r="-3846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108C42B-5A32-F9CA-56F2-113E703A4882}"/>
                    </a:ext>
                  </a:extLst>
                </p:cNvPr>
                <p:cNvSpPr txBox="1"/>
                <p:nvPr/>
              </p:nvSpPr>
              <p:spPr>
                <a:xfrm>
                  <a:off x="10950416" y="4151744"/>
                  <a:ext cx="3141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108C42B-5A32-F9CA-56F2-113E703A4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0416" y="4151744"/>
                  <a:ext cx="314125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7692" r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B272B4A-C0F9-B55D-6E43-DC915168DD52}"/>
                    </a:ext>
                  </a:extLst>
                </p:cNvPr>
                <p:cNvSpPr txBox="1"/>
                <p:nvPr/>
              </p:nvSpPr>
              <p:spPr>
                <a:xfrm>
                  <a:off x="10412094" y="3655619"/>
                  <a:ext cx="3283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B272B4A-C0F9-B55D-6E43-DC915168D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2094" y="3655619"/>
                  <a:ext cx="328359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1111" r="-3704"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B88946D-52E8-5F16-E9C0-B87E5BBB310D}"/>
              </a:ext>
            </a:extLst>
          </p:cNvPr>
          <p:cNvSpPr txBox="1"/>
          <p:nvPr/>
        </p:nvSpPr>
        <p:spPr>
          <a:xfrm>
            <a:off x="6206272" y="3060397"/>
            <a:ext cx="105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41761-5940-3756-277E-2E031E7AFA3F}"/>
              </a:ext>
            </a:extLst>
          </p:cNvPr>
          <p:cNvSpPr txBox="1"/>
          <p:nvPr/>
        </p:nvSpPr>
        <p:spPr>
          <a:xfrm>
            <a:off x="10433873" y="3009498"/>
            <a:ext cx="134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Antimatter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8250AD-82D2-37EF-F659-506CD4E7A270}"/>
              </a:ext>
            </a:extLst>
          </p:cNvPr>
          <p:cNvSpPr txBox="1"/>
          <p:nvPr/>
        </p:nvSpPr>
        <p:spPr>
          <a:xfrm>
            <a:off x="8217215" y="4411613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Annihilation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CFF3E8-6F73-9A79-FA45-E0D84E6F651B}"/>
                  </a:ext>
                </a:extLst>
              </p14:cNvPr>
              <p14:cNvContentPartPr/>
              <p14:nvPr/>
            </p14:nvContentPartPr>
            <p14:xfrm>
              <a:off x="1837025" y="-897491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CFF3E8-6F73-9A79-FA45-E0D84E6F651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19385" y="-915131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D5727EE9-E009-A570-D286-01BA51F26CC0}"/>
              </a:ext>
            </a:extLst>
          </p:cNvPr>
          <p:cNvGrpSpPr/>
          <p:nvPr/>
        </p:nvGrpSpPr>
        <p:grpSpPr>
          <a:xfrm>
            <a:off x="7636693" y="5683140"/>
            <a:ext cx="2412787" cy="1013696"/>
            <a:chOff x="7636693" y="5683140"/>
            <a:chExt cx="2412787" cy="10136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616B01C-EE4E-7AA9-1D9D-F7C54BC09581}"/>
                    </a:ext>
                  </a:extLst>
                </p14:cNvPr>
                <p14:cNvContentPartPr/>
                <p14:nvPr/>
              </p14:nvContentPartPr>
              <p14:xfrm>
                <a:off x="8087802" y="5712291"/>
                <a:ext cx="187254" cy="984545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616B01C-EE4E-7AA9-1D9D-F7C54BC0958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69831" y="5694292"/>
                  <a:ext cx="222836" cy="1020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0B4A4E4-924C-D8D5-8E8A-2EF3979266AC}"/>
                    </a:ext>
                  </a:extLst>
                </p14:cNvPr>
                <p14:cNvContentPartPr/>
                <p14:nvPr/>
              </p14:nvContentPartPr>
              <p14:xfrm>
                <a:off x="7636693" y="5712291"/>
                <a:ext cx="187254" cy="984545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0B4A4E4-924C-D8D5-8E8A-2EF3979266A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18722" y="5694292"/>
                  <a:ext cx="222836" cy="1020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7F4DE8C-5D88-A3D3-A7D3-646AC29B30DB}"/>
                    </a:ext>
                  </a:extLst>
                </p14:cNvPr>
                <p14:cNvContentPartPr/>
                <p14:nvPr/>
              </p14:nvContentPartPr>
              <p14:xfrm>
                <a:off x="8540343" y="5712291"/>
                <a:ext cx="187254" cy="984545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7F4DE8C-5D88-A3D3-A7D3-646AC29B30D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22372" y="5694292"/>
                  <a:ext cx="222836" cy="1020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5FB142F-54C8-E0DF-9AE7-ABB9C463C451}"/>
                    </a:ext>
                  </a:extLst>
                </p14:cNvPr>
                <p14:cNvContentPartPr/>
                <p14:nvPr/>
              </p14:nvContentPartPr>
              <p14:xfrm>
                <a:off x="9409685" y="5683140"/>
                <a:ext cx="187254" cy="984545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5FB142F-54C8-E0DF-9AE7-ABB9C463C45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91714" y="5665141"/>
                  <a:ext cx="222836" cy="1020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4416A25-689D-8655-CAA4-865CD5630E81}"/>
                    </a:ext>
                  </a:extLst>
                </p14:cNvPr>
                <p14:cNvContentPartPr/>
                <p14:nvPr/>
              </p14:nvContentPartPr>
              <p14:xfrm>
                <a:off x="8958576" y="5683140"/>
                <a:ext cx="187254" cy="984545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4416A25-689D-8655-CAA4-865CD5630E8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40605" y="5665141"/>
                  <a:ext cx="222836" cy="1020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F3384A0-00CD-A4F5-F78B-B212160F15D9}"/>
                    </a:ext>
                  </a:extLst>
                </p14:cNvPr>
                <p14:cNvContentPartPr/>
                <p14:nvPr/>
              </p14:nvContentPartPr>
              <p14:xfrm>
                <a:off x="9862226" y="5683140"/>
                <a:ext cx="187254" cy="984545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F3384A0-00CD-A4F5-F78B-B212160F15D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844255" y="5665141"/>
                  <a:ext cx="222836" cy="102018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91A75D8-80A3-FE30-266A-303494E817B2}"/>
              </a:ext>
            </a:extLst>
          </p:cNvPr>
          <p:cNvSpPr txBox="1"/>
          <p:nvPr/>
        </p:nvSpPr>
        <p:spPr>
          <a:xfrm>
            <a:off x="6582503" y="5927742"/>
            <a:ext cx="12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Energy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14DA865-86C3-3B8A-7B6B-824F4DF2249C}"/>
              </a:ext>
            </a:extLst>
          </p:cNvPr>
          <p:cNvGrpSpPr/>
          <p:nvPr/>
        </p:nvGrpSpPr>
        <p:grpSpPr>
          <a:xfrm>
            <a:off x="10240767" y="5351664"/>
            <a:ext cx="1703668" cy="1307845"/>
            <a:chOff x="10240767" y="5351664"/>
            <a:chExt cx="1703668" cy="130784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545512D-B437-0E40-CC23-8E7493040FFC}"/>
                </a:ext>
              </a:extLst>
            </p:cNvPr>
            <p:cNvSpPr txBox="1"/>
            <p:nvPr/>
          </p:nvSpPr>
          <p:spPr>
            <a:xfrm>
              <a:off x="10522060" y="5351664"/>
              <a:ext cx="949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????</a:t>
              </a:r>
            </a:p>
          </p:txBody>
        </p:sp>
        <p:pic>
          <p:nvPicPr>
            <p:cNvPr id="67" name="Graphic 66" descr="Saturn outline">
              <a:extLst>
                <a:ext uri="{FF2B5EF4-FFF2-40B4-BE49-F238E27FC236}">
                  <a16:creationId xmlns:a16="http://schemas.microsoft.com/office/drawing/2014/main" id="{F2827D99-E98D-2AA3-5B31-948DAFB5D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030035" y="5582496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Woman Shrugging outline">
              <a:extLst>
                <a:ext uri="{FF2B5EF4-FFF2-40B4-BE49-F238E27FC236}">
                  <a16:creationId xmlns:a16="http://schemas.microsoft.com/office/drawing/2014/main" id="{56E9CBEE-4778-5646-ACA5-A00F3DD2B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0240767" y="5745109"/>
              <a:ext cx="914400" cy="914400"/>
            </a:xfrm>
            <a:prstGeom prst="rect">
              <a:avLst/>
            </a:prstGeom>
          </p:spPr>
        </p:pic>
      </p:grpSp>
      <p:sp>
        <p:nvSpPr>
          <p:cNvPr id="2" name="Right Arrow 1">
            <a:extLst>
              <a:ext uri="{FF2B5EF4-FFF2-40B4-BE49-F238E27FC236}">
                <a16:creationId xmlns:a16="http://schemas.microsoft.com/office/drawing/2014/main" id="{132182E1-DD8E-9269-491F-37E74F94D1ED}"/>
              </a:ext>
            </a:extLst>
          </p:cNvPr>
          <p:cNvSpPr/>
          <p:nvPr/>
        </p:nvSpPr>
        <p:spPr>
          <a:xfrm rot="7687030">
            <a:off x="7002308" y="2695571"/>
            <a:ext cx="1241040" cy="68433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lumMod val="82199"/>
                </a:schemeClr>
              </a:gs>
              <a:gs pos="69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6839D95-A14D-5D0C-8FBE-872B10BB940E}"/>
              </a:ext>
            </a:extLst>
          </p:cNvPr>
          <p:cNvSpPr/>
          <p:nvPr/>
        </p:nvSpPr>
        <p:spPr>
          <a:xfrm rot="3042948">
            <a:off x="9193958" y="2661906"/>
            <a:ext cx="1241040" cy="68433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lumMod val="82199"/>
                </a:schemeClr>
              </a:gs>
              <a:gs pos="69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4A330B0-B253-FC9A-989C-8D27719B0287}"/>
              </a:ext>
            </a:extLst>
          </p:cNvPr>
          <p:cNvSpPr/>
          <p:nvPr/>
        </p:nvSpPr>
        <p:spPr>
          <a:xfrm rot="2578943">
            <a:off x="7635212" y="4790031"/>
            <a:ext cx="1241040" cy="68433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lumMod val="82199"/>
                </a:schemeClr>
              </a:gs>
              <a:gs pos="69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CAE5EE2-3ABA-4049-4FDA-EE5001CE421B}"/>
              </a:ext>
            </a:extLst>
          </p:cNvPr>
          <p:cNvSpPr/>
          <p:nvPr/>
        </p:nvSpPr>
        <p:spPr>
          <a:xfrm rot="7687030">
            <a:off x="8814550" y="4726421"/>
            <a:ext cx="1241040" cy="684331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lumMod val="82199"/>
                </a:schemeClr>
              </a:gs>
              <a:gs pos="69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EB0B2DA-1376-C76D-B6E5-BCE470286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941416"/>
              </p:ext>
            </p:extLst>
          </p:nvPr>
        </p:nvGraphicFramePr>
        <p:xfrm>
          <a:off x="4844227" y="1480097"/>
          <a:ext cx="7212471" cy="480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06F3A8-1FD3-8F0F-911A-E0E5BD148F45}"/>
              </a:ext>
            </a:extLst>
          </p:cNvPr>
          <p:cNvSpPr txBox="1"/>
          <p:nvPr/>
        </p:nvSpPr>
        <p:spPr>
          <a:xfrm>
            <a:off x="9466546" y="660400"/>
            <a:ext cx="200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Mostly atomic nuclei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6C8085-53AC-414C-F56B-92A12D4080AA}"/>
              </a:ext>
            </a:extLst>
          </p:cNvPr>
          <p:cNvCxnSpPr/>
          <p:nvPr/>
        </p:nvCxnSpPr>
        <p:spPr>
          <a:xfrm flipH="1">
            <a:off x="8275056" y="1320800"/>
            <a:ext cx="1191490" cy="7281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23" grpId="0" animBg="1"/>
      <p:bldP spid="34" grpId="0"/>
      <p:bldP spid="35" grpId="0"/>
      <p:bldP spid="36" grpId="0"/>
      <p:bldP spid="60" grpId="0"/>
      <p:bldP spid="2" grpId="0" animBg="1"/>
      <p:bldP spid="4" grpId="0" animBg="1"/>
      <p:bldP spid="5" grpId="0" animBg="1"/>
      <p:bldP spid="8" grpId="0" animBg="1"/>
      <p:bldGraphic spid="9" grpId="0">
        <p:bldAsOne/>
      </p:bldGraphic>
      <p:bldGraphic spid="9" grpId="1">
        <p:bldAsOne/>
      </p:bldGraphic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958D5E5-9DC5-8A08-AFDC-B6C3924BCB5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09" y="1305039"/>
                <a:ext cx="5172771" cy="3302587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A muon can replace an electron in an atomic orbit, forming a </a:t>
                </a:r>
                <a:r>
                  <a:rPr lang="en-US" sz="2800" i="1" dirty="0"/>
                  <a:t>muonic atom</a:t>
                </a:r>
              </a:p>
              <a:p>
                <a:pPr lvl="1">
                  <a:buFont typeface="Wingdings" pitchFamily="2" charset="2"/>
                  <a:buChar char="q"/>
                </a:pPr>
                <a:r>
                  <a:rPr lang="en-US" sz="2800" dirty="0"/>
                  <a:t>Eventually in the lowest,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sz="2800" dirty="0"/>
                  <a:t>, orbit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The muon can then be captured by the nucleus: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958D5E5-9DC5-8A08-AFDC-B6C3924BCB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09" y="1305039"/>
                <a:ext cx="5172771" cy="3302587"/>
              </a:xfrm>
              <a:blipFill>
                <a:blip r:embed="rId2"/>
                <a:stretch>
                  <a:fillRect l="-1956" t="-1916" b="-5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C1E2D03-7E26-832C-C645-A8C66B778B7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578930" y="1413164"/>
            <a:ext cx="4667592" cy="46948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A5DA7-93B6-CBDB-EDB2-14F0A43C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Muon </a:t>
            </a:r>
            <a:r>
              <a:rPr lang="en-US" dirty="0"/>
              <a:t>capture on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5D0D9E7-762A-7EF2-0779-E7D72B3DCA4B}"/>
                  </a:ext>
                </a:extLst>
              </p:cNvPr>
              <p:cNvSpPr/>
              <p:nvPr/>
            </p:nvSpPr>
            <p:spPr>
              <a:xfrm>
                <a:off x="653144" y="4776901"/>
                <a:ext cx="5157849" cy="87983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</m:sPre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5D0D9E7-762A-7EF2-0779-E7D72B3DCA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4" y="4776901"/>
                <a:ext cx="5157849" cy="87983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1300909-FA09-5B5A-93EB-31A1495F1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30" y="1413164"/>
            <a:ext cx="4667592" cy="4694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F4FF73-AB06-7F50-4AD8-49CCD21A2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99" y="1413164"/>
            <a:ext cx="4653523" cy="4680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537F74-BA08-0B92-40B1-57D22BEF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998" y="2342956"/>
            <a:ext cx="4667591" cy="31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DB82F1-B452-5572-991A-B818DA6D780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09" y="3701333"/>
                <a:ext cx="5172771" cy="1429467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CA" sz="2800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CA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CA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𝟐𝟎𝟎</m:t>
                    </m:r>
                  </m:oMath>
                </a14:m>
                <a:r>
                  <a:rPr lang="en-US" sz="2800" b="1" dirty="0"/>
                  <a:t> MeV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b="1" dirty="0">
                    <a:solidFill>
                      <a:srgbClr val="FF0000"/>
                    </a:solidFill>
                  </a:rPr>
                  <a:t>Yet hypothetical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DB82F1-B452-5572-991A-B818DA6D78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09" y="3701333"/>
                <a:ext cx="5172771" cy="1429467"/>
              </a:xfrm>
              <a:blipFill>
                <a:blip r:embed="rId2"/>
                <a:stretch>
                  <a:fillRect l="-1956" r="-48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73ABAF4-73BA-BA75-176D-01D6552A48A6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6245817" y="3701332"/>
                <a:ext cx="5319650" cy="1209335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CA" sz="2800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CA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CA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en-US" sz="2800" b="1" dirty="0"/>
                  <a:t> MeV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Has been measured!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73ABAF4-73BA-BA75-176D-01D6552A48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6245817" y="3701332"/>
                <a:ext cx="5319650" cy="1209335"/>
              </a:xfrm>
              <a:blipFill>
                <a:blip r:embed="rId3"/>
                <a:stretch>
                  <a:fillRect l="-2148" t="-5208" r="-23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81A1687-124E-D17E-48AF-D699275188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 vs. muon capture 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81A1687-124E-D17E-48AF-D699275188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476" t="-1960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6F0C775-A8CF-1E3B-5DBB-88CD449F0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71" y="1143943"/>
            <a:ext cx="3848262" cy="2557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E10AEA-E18D-460A-0FB5-48290DAFF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367" y="1143943"/>
            <a:ext cx="3848262" cy="2557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15BA69-0F32-530F-2750-5737433CA6FB}"/>
                  </a:ext>
                </a:extLst>
              </p:cNvPr>
              <p:cNvSpPr txBox="1"/>
              <p:nvPr/>
            </p:nvSpPr>
            <p:spPr>
              <a:xfrm>
                <a:off x="773409" y="5067726"/>
                <a:ext cx="10498301" cy="2203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/>
                  <a:t>Both involve hadronic current: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𝒥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800" b="1" i="1" smtClean="0">
                                  <a:solidFill>
                                    <a:srgbClr val="05AEE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1" i="1">
                                  <a:solidFill>
                                    <a:srgbClr val="05AEEF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CA" sz="2800" b="1" i="0">
                                  <a:solidFill>
                                    <a:srgbClr val="05AEEF"/>
                                  </a:solidFill>
                                  <a:latin typeface="Cambria Math" panose="02040503050406030204" pitchFamily="18" charset="0"/>
                                </a:rPr>
                                <m:t>𝐕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800" b="1" i="1">
                                  <a:solidFill>
                                    <a:srgbClr val="05AEE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b="1" i="1" smtClean="0">
                                      <a:solidFill>
                                        <a:srgbClr val="05AEE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1" i="0" smtClean="0">
                                      <a:solidFill>
                                        <a:srgbClr val="05AEEF"/>
                                      </a:solidFill>
                                      <a:latin typeface="Cambria Math" panose="02040503050406030204" pitchFamily="18" charset="0"/>
                                    </a:rPr>
                                    <m:t>𝐪</m:t>
                                  </m:r>
                                </m:e>
                                <m:sup>
                                  <m:r>
                                    <a:rPr lang="en-CA" sz="2800" b="1" i="1" smtClean="0">
                                      <a:solidFill>
                                        <a:srgbClr val="05AEE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CA" sz="2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dirty="0"/>
                        <m:t>[</m:t>
                      </m:r>
                      <m:sSub>
                        <m:sSub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CA" sz="2800" b="1" i="0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sub>
                      </m:sSub>
                      <m:d>
                        <m:dPr>
                          <m:ctrlPr>
                            <a:rPr lang="en-CA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1" i="0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p>
                              <m:r>
                                <a:rPr lang="en-CA" sz="2800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CA" sz="28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CA" sz="28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2800" b="1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CA" sz="2800" b="1" i="0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sub>
                      </m:sSub>
                      <m:d>
                        <m:dPr>
                          <m:ctrlPr>
                            <a:rPr lang="en-CA" sz="2800" b="1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1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1" i="0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p>
                              <m:r>
                                <a:rPr lang="en-CA" sz="2800" b="1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CA" sz="2800" b="1" i="0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𝐪</m:t>
                      </m:r>
                      <m:d>
                        <m:dPr>
                          <m:ctrlPr>
                            <a:rPr lang="en-CA" sz="2800" b="1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0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  <m:r>
                            <a:rPr lang="en-CA" sz="28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CA" sz="2800" b="1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</m:d>
                      <m:r>
                        <a:rPr lang="en-CA" sz="28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CA" sz="2800" b="1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  <m:sSub>
                        <m:sSubPr>
                          <m:ctrlP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CA" sz="2800" b="1" i="0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𝐌</m:t>
                          </m:r>
                        </m:sub>
                      </m:sSub>
                      <m:r>
                        <a:rPr lang="en-CA" sz="2800" b="1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0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CA" sz="2800" b="1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CA" sz="2800" b="1" i="0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</m:num>
                        <m:den>
                          <m: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CA" sz="2800" b="1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tx1"/>
                          </a:solidFill>
                        </a:rPr>
                        <m:t>]</m:t>
                      </m:r>
                    </m:oMath>
                  </m:oMathPara>
                </a14:m>
                <a:endParaRPr lang="en-US" sz="2800" u="sng" dirty="0"/>
              </a:p>
              <a:p>
                <a:endParaRPr lang="en-US" sz="2800" u="sng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15BA69-0F32-530F-2750-5737433CA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09" y="5067726"/>
                <a:ext cx="10498301" cy="2203617"/>
              </a:xfrm>
              <a:prstGeom prst="rect">
                <a:avLst/>
              </a:prstGeom>
              <a:blipFill>
                <a:blip r:embed="rId7"/>
                <a:stretch>
                  <a:fillRect t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7923F7-9168-E377-B522-9401C8D0B87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09" y="1305039"/>
                <a:ext cx="6321658" cy="5073068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Solve nuclear many-body problem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>
                    <a:solidFill>
                      <a:schemeClr val="accent2"/>
                    </a:solidFill>
                  </a:rPr>
                  <a:t>Two- (NN) </a:t>
                </a:r>
                <a:r>
                  <a:rPr lang="en-US" sz="2800" dirty="0"/>
                  <a:t>and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three-nucleon (3N) </a:t>
                </a:r>
                <a:r>
                  <a:rPr lang="en-US" sz="2800" dirty="0"/>
                  <a:t>forces from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/>
                  <a:t>EFT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CA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f>
                          <m:f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CA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CA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CA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  <m:sup>
                                <m:r>
                                  <a:rPr lang="en-CA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CA" sz="2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p>
                            </m:sSubSup>
                          </m:e>
                        </m:nary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CA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CA" sz="2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CA" sz="2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𝒊𝒋𝒌</m:t>
                                </m:r>
                              </m:sub>
                              <m:sup>
                                <m:r>
                                  <a:rPr lang="en-CA" sz="2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CA" sz="2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Expansion in harmonic oscillator (HO) basis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𝑁𝑗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𝑁𝑗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CA" sz="2400" b="0" i="0" smtClean="0">
                                    <a:latin typeface="Cambria Math" panose="02040503050406030204" pitchFamily="18" charset="0"/>
                                  </a:rPr>
                                  <m:t>HO</m:t>
                                </m:r>
                              </m:sup>
                            </m:sSubSup>
                          </m:e>
                        </m:nary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7923F7-9168-E377-B522-9401C8D0B8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09" y="1305039"/>
                <a:ext cx="6321658" cy="5073068"/>
              </a:xfrm>
              <a:blipFill>
                <a:blip r:embed="rId2"/>
                <a:stretch>
                  <a:fillRect l="-1603" t="-1247" b="-35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A diagram of a diagram&#10;&#10;AI-generated content may be incorrect.">
            <a:extLst>
              <a:ext uri="{FF2B5EF4-FFF2-40B4-BE49-F238E27FC236}">
                <a16:creationId xmlns:a16="http://schemas.microsoft.com/office/drawing/2014/main" id="{A267D5E8-D096-DCE5-FE47-DFCE6E974B4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095067" y="2387599"/>
            <a:ext cx="4619385" cy="2319867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2DB7F4-7584-968B-4862-C902D386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Ab initio </a:t>
            </a:r>
            <a:r>
              <a:rPr lang="en-US" dirty="0"/>
              <a:t>no-core shell model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3A8E4-D436-73F2-77F4-086F0ADE28CE}"/>
              </a:ext>
            </a:extLst>
          </p:cNvPr>
          <p:cNvSpPr txBox="1"/>
          <p:nvPr/>
        </p:nvSpPr>
        <p:spPr>
          <a:xfrm>
            <a:off x="8178800" y="5453387"/>
            <a:ext cx="279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Courtesy of Petr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3BA459D0-CD13-6FF5-B2A8-3A1450C68C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Muon capture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3BA459D0-CD13-6FF5-B2A8-3A1450C68C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346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B235B8-306C-EE1C-B797-F9A7251A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7466" y="1120773"/>
            <a:ext cx="10176933" cy="508846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2E0B3E-856E-0C72-9115-E205061A1620}"/>
              </a:ext>
            </a:extLst>
          </p:cNvPr>
          <p:cNvSpPr txBox="1"/>
          <p:nvPr/>
        </p:nvSpPr>
        <p:spPr>
          <a:xfrm>
            <a:off x="897466" y="6209240"/>
            <a:ext cx="1017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LJ, P.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r>
              <a:rPr lang="en-US" i="1" dirty="0">
                <a:solidFill>
                  <a:schemeClr val="accent1"/>
                </a:solidFill>
              </a:rPr>
              <a:t>, J. </a:t>
            </a:r>
            <a:r>
              <a:rPr lang="en-US" i="1" dirty="0" err="1">
                <a:solidFill>
                  <a:schemeClr val="accent1"/>
                </a:solidFill>
              </a:rPr>
              <a:t>Kotila</a:t>
            </a:r>
            <a:r>
              <a:rPr lang="en-US" i="1" dirty="0">
                <a:solidFill>
                  <a:schemeClr val="accent1"/>
                </a:solidFill>
              </a:rPr>
              <a:t>, K. </a:t>
            </a:r>
            <a:r>
              <a:rPr lang="en-US" i="1" dirty="0" err="1">
                <a:solidFill>
                  <a:schemeClr val="accent1"/>
                </a:solidFill>
              </a:rPr>
              <a:t>Kravvaris</a:t>
            </a:r>
            <a:r>
              <a:rPr lang="en-US" i="1" dirty="0">
                <a:solidFill>
                  <a:schemeClr val="accent1"/>
                </a:solidFill>
              </a:rPr>
              <a:t>, Phys. Rev. C 109, 065501 (2024)</a:t>
            </a:r>
          </a:p>
        </p:txBody>
      </p:sp>
    </p:spTree>
    <p:extLst>
      <p:ext uri="{BB962C8B-B14F-4D97-AF65-F5344CB8AC3E}">
        <p14:creationId xmlns:p14="http://schemas.microsoft.com/office/powerpoint/2010/main" val="504024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2B42B8-F99D-B2AB-620A-73AA4B2DE39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09" y="1305039"/>
                <a:ext cx="5172771" cy="5073068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Rates obtained by summing over </a:t>
                </a:r>
                <a:r>
                  <a:rPr lang="en-US" sz="2800" dirty="0">
                    <a:solidFill>
                      <a:srgbClr val="05AEEF"/>
                    </a:solidFill>
                  </a:rPr>
                  <a:t>~100 final states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We capture </a:t>
                </a:r>
                <a:r>
                  <a:rPr lang="en-US" sz="2800" b="1" dirty="0">
                    <a:solidFill>
                      <a:srgbClr val="05AEEF"/>
                    </a:solidFill>
                  </a:rPr>
                  <a:t>~85% of the total capture</a:t>
                </a:r>
                <a:r>
                  <a:rPr lang="en-US" sz="2800" dirty="0"/>
                  <a:t> rate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sPre>
                  </m:oMath>
                </a14:m>
                <a:endParaRPr lang="en-US" sz="2800" dirty="0"/>
              </a:p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Better estimation with the </a:t>
                </a:r>
                <a:r>
                  <a:rPr lang="en-US" sz="2800" dirty="0" err="1"/>
                  <a:t>Lanczos</a:t>
                </a:r>
                <a:r>
                  <a:rPr lang="en-US" sz="2800" dirty="0"/>
                  <a:t> strength function method underway</a:t>
                </a:r>
                <a:br>
                  <a:rPr lang="en-US" dirty="0"/>
                </a:br>
                <a:r>
                  <a:rPr lang="en-US" sz="1800" i="1" dirty="0">
                    <a:solidFill>
                      <a:schemeClr val="accent1"/>
                    </a:solidFill>
                  </a:rPr>
                  <a:t>D. Araujo Najera, M. Gennari, LJ, M. </a:t>
                </a:r>
                <a:r>
                  <a:rPr lang="en-US" sz="1800" i="1" dirty="0" err="1">
                    <a:solidFill>
                      <a:schemeClr val="accent1"/>
                    </a:solidFill>
                  </a:rPr>
                  <a:t>Drissi</a:t>
                </a:r>
                <a:r>
                  <a:rPr lang="en-US" sz="1800" i="1" dirty="0">
                    <a:solidFill>
                      <a:schemeClr val="accent1"/>
                    </a:solidFill>
                  </a:rPr>
                  <a:t>, P. </a:t>
                </a:r>
                <a:r>
                  <a:rPr lang="en-US" sz="1800" i="1" dirty="0" err="1">
                    <a:solidFill>
                      <a:schemeClr val="accent1"/>
                    </a:solidFill>
                  </a:rPr>
                  <a:t>Navrátil</a:t>
                </a:r>
                <a:r>
                  <a:rPr lang="en-US" sz="1800" i="1" dirty="0">
                    <a:solidFill>
                      <a:schemeClr val="accent1"/>
                    </a:solidFill>
                  </a:rPr>
                  <a:t>, in preparation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2B42B8-F99D-B2AB-620A-73AA4B2DE3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09" y="1305039"/>
                <a:ext cx="5172771" cy="5073068"/>
              </a:xfrm>
              <a:blipFill>
                <a:blip r:embed="rId2"/>
                <a:stretch>
                  <a:fillRect l="-1956" t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531FE5-552C-3955-3DFC-C04EA2D458B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245822" y="1135764"/>
            <a:ext cx="5172771" cy="499127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88B6FF-CCFA-CE49-6C01-7BF009EE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muon-capture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B69E2-C189-96F4-295F-5E5D5FFBF4BD}"/>
              </a:ext>
            </a:extLst>
          </p:cNvPr>
          <p:cNvSpPr txBox="1"/>
          <p:nvPr/>
        </p:nvSpPr>
        <p:spPr>
          <a:xfrm>
            <a:off x="6245822" y="6127034"/>
            <a:ext cx="517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LJ, P.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r>
              <a:rPr lang="en-US" i="1" dirty="0">
                <a:solidFill>
                  <a:schemeClr val="accent1"/>
                </a:solidFill>
              </a:rPr>
              <a:t>, J. </a:t>
            </a:r>
            <a:r>
              <a:rPr lang="en-US" i="1" dirty="0" err="1">
                <a:solidFill>
                  <a:schemeClr val="accent1"/>
                </a:solidFill>
              </a:rPr>
              <a:t>Kotila</a:t>
            </a:r>
            <a:r>
              <a:rPr lang="en-US" i="1" dirty="0">
                <a:solidFill>
                  <a:schemeClr val="accent1"/>
                </a:solidFill>
              </a:rPr>
              <a:t>, K. </a:t>
            </a:r>
            <a:r>
              <a:rPr lang="en-US" i="1" dirty="0" err="1">
                <a:solidFill>
                  <a:schemeClr val="accent1"/>
                </a:solidFill>
              </a:rPr>
              <a:t>Kravvaris</a:t>
            </a:r>
            <a:r>
              <a:rPr lang="en-US" i="1" dirty="0">
                <a:solidFill>
                  <a:schemeClr val="accent1"/>
                </a:solidFill>
              </a:rPr>
              <a:t>, Phys. Rev. C 109, 065501 (2024)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9DD8AF-7C0A-1E9D-EF06-771BF8A0B5DA}"/>
              </a:ext>
            </a:extLst>
          </p:cNvPr>
          <p:cNvCxnSpPr/>
          <p:nvPr/>
        </p:nvCxnSpPr>
        <p:spPr>
          <a:xfrm>
            <a:off x="9719733" y="2099733"/>
            <a:ext cx="0" cy="47413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3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4256-C047-3528-1F20-48F27213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5000020-025C-BDCC-19A5-4DDB982A38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302540"/>
                <a:ext cx="5670561" cy="4669636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Neutrinoless double-beta-decay would be a clear signal of physics beyond the Standard Model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Reliable nuclear-theory input is crucial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Correlation with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/>
                  <a:t> decay can help constrain the nuclear matrix elements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Muon capture can probe the relevant nuclear-weak currents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5000020-025C-BDCC-19A5-4DDB982A38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302540"/>
                <a:ext cx="5670561" cy="4669636"/>
              </a:xfrm>
              <a:blipFill>
                <a:blip r:embed="rId3"/>
                <a:stretch>
                  <a:fillRect l="-2009" t="-1626" r="-1339" b="-2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 descr="A graph of numbers and lines&#10;&#10;AI-generated content may be incorrect.">
            <a:extLst>
              <a:ext uri="{FF2B5EF4-FFF2-40B4-BE49-F238E27FC236}">
                <a16:creationId xmlns:a16="http://schemas.microsoft.com/office/drawing/2014/main" id="{FD4DA8FA-0996-0DCC-6E6C-0459E86FD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964" y="5174451"/>
            <a:ext cx="3441440" cy="15916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D7A12B-CA66-1624-AFE2-AC3B5046B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083" y="3154429"/>
            <a:ext cx="2927966" cy="19073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E54DCA-2F43-11A8-5C72-1B8AD2DB3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669" y="149198"/>
            <a:ext cx="2006600" cy="1333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73CD0D0-0471-913D-3965-02DF7300A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269" y="1012744"/>
            <a:ext cx="3241239" cy="20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DF17A5-A7AC-E12E-45A7-88F7F837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5AEEF"/>
                </a:solidFill>
              </a:rPr>
              <a:t>Thank you</a:t>
            </a:r>
            <a:br>
              <a:rPr lang="en-US" dirty="0"/>
            </a:br>
            <a:r>
              <a:rPr lang="en-US" b="1" dirty="0"/>
              <a:t>Merci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C6A99-2289-A0E5-1258-B69FD33BFF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F43931-C683-CA3C-0ADC-D748DCAB6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ljokiniemi@triumf.ca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3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461AFD-CE36-956A-88CB-A32862B6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Mysterious neutrinos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FB0C5-ED27-65CE-A7F9-DF11085D8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060485"/>
            <a:ext cx="6024129" cy="54034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Neutrino: </a:t>
            </a:r>
            <a:r>
              <a:rPr lang="en-US" dirty="0">
                <a:solidFill>
                  <a:srgbClr val="00B0F0"/>
                </a:solidFill>
              </a:rPr>
              <a:t>electrically neutral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massless</a:t>
            </a:r>
            <a:r>
              <a:rPr lang="en-US" dirty="0"/>
              <a:t> particle (SM)</a:t>
            </a:r>
          </a:p>
          <a:p>
            <a:r>
              <a:rPr lang="en-US" dirty="0"/>
              <a:t>Created in radioactive decays (e.g. in the Sun)</a:t>
            </a:r>
          </a:p>
          <a:p>
            <a:r>
              <a:rPr lang="en-US" dirty="0"/>
              <a:t>Most abundant particles</a:t>
            </a:r>
          </a:p>
          <a:p>
            <a:r>
              <a:rPr lang="en-US" dirty="0"/>
              <a:t>Very hard to detect</a:t>
            </a:r>
            <a:br>
              <a:rPr lang="en-US" i="1" dirty="0"/>
            </a:br>
            <a:r>
              <a:rPr lang="en-US" sz="2600" i="1" dirty="0">
                <a:solidFill>
                  <a:schemeClr val="tx2"/>
                </a:solidFill>
              </a:rPr>
              <a:t>“I have done a terrible thing. I have postulated a particle that cannot be detected”–W. Pauli, ca. 1930 </a:t>
            </a:r>
          </a:p>
          <a:p>
            <a:r>
              <a:rPr lang="en-US" dirty="0"/>
              <a:t>Later, neutrinos are detected and found to oscillate between different flavor states</a:t>
            </a:r>
          </a:p>
          <a:p>
            <a:pPr lvl="1">
              <a:buFont typeface="System Font Regular"/>
              <a:buChar char="→"/>
            </a:pPr>
            <a:r>
              <a:rPr lang="en-US" b="1" i="1" dirty="0">
                <a:solidFill>
                  <a:srgbClr val="00B0F0"/>
                </a:solidFill>
              </a:rPr>
              <a:t>Neutrinos must have a mass</a:t>
            </a:r>
          </a:p>
        </p:txBody>
      </p:sp>
      <p:pic>
        <p:nvPicPr>
          <p:cNvPr id="8" name="Picture 7" descr="A green circle with black text&#10;&#10;Description automatically generated">
            <a:extLst>
              <a:ext uri="{FF2B5EF4-FFF2-40B4-BE49-F238E27FC236}">
                <a16:creationId xmlns:a16="http://schemas.microsoft.com/office/drawing/2014/main" id="{192EF1B1-1625-F1E0-A7B9-E2C09981F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029" y="2595703"/>
            <a:ext cx="4381500" cy="1435100"/>
          </a:xfrm>
          <a:prstGeom prst="rect">
            <a:avLst/>
          </a:prstGeom>
        </p:spPr>
      </p:pic>
      <p:pic>
        <p:nvPicPr>
          <p:cNvPr id="10" name="Picture 9" descr="A drawing of a cartoon head&#10;&#10;Description automatically generated">
            <a:extLst>
              <a:ext uri="{FF2B5EF4-FFF2-40B4-BE49-F238E27FC236}">
                <a16:creationId xmlns:a16="http://schemas.microsoft.com/office/drawing/2014/main" id="{BD93A575-9EC4-1DFB-6468-E0E4938F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919" y="80716"/>
            <a:ext cx="2857500" cy="6286500"/>
          </a:xfrm>
          <a:prstGeom prst="rect">
            <a:avLst/>
          </a:prstGeom>
        </p:spPr>
      </p:pic>
      <p:pic>
        <p:nvPicPr>
          <p:cNvPr id="12" name="Picture 11" descr="A cartoon of a round object with a face and legs&#10;&#10;Description automatically generated">
            <a:extLst>
              <a:ext uri="{FF2B5EF4-FFF2-40B4-BE49-F238E27FC236}">
                <a16:creationId xmlns:a16="http://schemas.microsoft.com/office/drawing/2014/main" id="{4187E94F-3E6B-A6F5-5439-82E50EF95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421" y="2673034"/>
            <a:ext cx="5620715" cy="3124481"/>
          </a:xfrm>
          <a:prstGeom prst="rect">
            <a:avLst/>
          </a:prstGeom>
        </p:spPr>
      </p:pic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2D1EBBAD-8ECF-AFF4-D49D-606F4217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5121" y="394090"/>
            <a:ext cx="1409700" cy="2120900"/>
          </a:xfrm>
          <a:prstGeom prst="rect">
            <a:avLst/>
          </a:prstGeom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07B9549F-1DD1-64D8-5E5F-EAD664866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94090"/>
            <a:ext cx="1409700" cy="2120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504E7-18D5-591E-4214-7310A9CF3AAD}"/>
              </a:ext>
            </a:extLst>
          </p:cNvPr>
          <p:cNvSpPr txBox="1"/>
          <p:nvPr/>
        </p:nvSpPr>
        <p:spPr>
          <a:xfrm>
            <a:off x="8181601" y="332740"/>
            <a:ext cx="195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Nobel Price in Physics 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891456-F6EF-DB2B-474C-2CFA1D6C5368}"/>
              </a:ext>
            </a:extLst>
          </p:cNvPr>
          <p:cNvSpPr txBox="1"/>
          <p:nvPr/>
        </p:nvSpPr>
        <p:spPr>
          <a:xfrm>
            <a:off x="6705601" y="2642120"/>
            <a:ext cx="1409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accent1"/>
                </a:solidFill>
              </a:rPr>
              <a:t>Kajita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62E95-6AE3-F47A-2AAD-BC0317B2B27F}"/>
              </a:ext>
            </a:extLst>
          </p:cNvPr>
          <p:cNvSpPr txBox="1"/>
          <p:nvPr/>
        </p:nvSpPr>
        <p:spPr>
          <a:xfrm>
            <a:off x="10187265" y="2555597"/>
            <a:ext cx="1409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 McDonald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336091-5233-9CA9-2BF9-4F2A74310ED3}"/>
              </a:ext>
            </a:extLst>
          </p:cNvPr>
          <p:cNvSpPr txBox="1"/>
          <p:nvPr/>
        </p:nvSpPr>
        <p:spPr>
          <a:xfrm>
            <a:off x="6705601" y="5972176"/>
            <a:ext cx="5558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</a:rPr>
              <a:t>Nobelprize.org</a:t>
            </a:r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Nobel Prize - Wikipedia">
            <a:extLst>
              <a:ext uri="{FF2B5EF4-FFF2-40B4-BE49-F238E27FC236}">
                <a16:creationId xmlns:a16="http://schemas.microsoft.com/office/drawing/2014/main" id="{3DDBEC11-A228-6DAF-E227-E50B2680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88" y="1505629"/>
            <a:ext cx="11620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F532C7F2-E13F-1E28-7332-4E4D88DC9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288" y="3108300"/>
            <a:ext cx="5867394" cy="2933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7ADEB-839D-1B32-A54B-7B19521EB294}"/>
              </a:ext>
            </a:extLst>
          </p:cNvPr>
          <p:cNvSpPr txBox="1"/>
          <p:nvPr/>
        </p:nvSpPr>
        <p:spPr>
          <a:xfrm>
            <a:off x="6219739" y="5965645"/>
            <a:ext cx="5867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P. Vogel, L.J. Wen, C. Zhang, Nature Comm. 6, 6935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55B549-5D03-45BF-F9C0-B52A6974E2C0}"/>
                  </a:ext>
                </a:extLst>
              </p:cNvPr>
              <p:cNvSpPr txBox="1"/>
              <p:nvPr/>
            </p:nvSpPr>
            <p:spPr>
              <a:xfrm>
                <a:off x="7944232" y="4449894"/>
                <a:ext cx="2857500" cy="727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CA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d>
                      <m:r>
                        <a:rPr lang="en-CA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CA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CA" sz="1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f>
                                        <m:fPr>
                                          <m:ctrlPr>
                                            <a:rPr lang="en-CA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CA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CA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CA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CA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num>
                                        <m:den>
                                          <m:r>
                                            <a:rPr lang="en-CA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CA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CA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55B549-5D03-45BF-F9C0-B52A6974E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232" y="4449894"/>
                <a:ext cx="2857500" cy="727250"/>
              </a:xfrm>
              <a:prstGeom prst="rect">
                <a:avLst/>
              </a:prstGeom>
              <a:blipFill>
                <a:blip r:embed="rId9"/>
                <a:stretch>
                  <a:fillRect t="-86207" b="-14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  <p:bldP spid="18" grpId="0" animBg="1"/>
      <p:bldP spid="19" grpId="0" animBg="1"/>
      <p:bldP spid="20" grpId="0"/>
      <p:bldP spid="20" grpId="1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B84F-6D40-0B16-9057-F46CF6DE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are massive – but what are the masses?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44A3F0-1807-F2EC-A1D3-52E5219C8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2" y="1472339"/>
                <a:ext cx="5548848" cy="20639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F7004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srgbClr val="F7004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solidFill>
                                          <a:srgbClr val="F7004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4CFF0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srgbClr val="4CFF0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800" i="1" smtClean="0">
                                        <a:solidFill>
                                          <a:srgbClr val="4CFF0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3200F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srgbClr val="3200FE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800" i="1" smtClean="0">
                                        <a:solidFill>
                                          <a:srgbClr val="3200FE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44A3F0-1807-F2EC-A1D3-52E5219C8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2" y="1472339"/>
                <a:ext cx="5548848" cy="2063902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6C7965CB-3FD2-4783-B27A-7A90A448A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808" y="1302540"/>
            <a:ext cx="4394200" cy="381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96249-DB25-4499-F71A-DD660E8A141C}"/>
              </a:ext>
            </a:extLst>
          </p:cNvPr>
          <p:cNvSpPr txBox="1">
            <a:spLocks/>
          </p:cNvSpPr>
          <p:nvPr/>
        </p:nvSpPr>
        <p:spPr>
          <a:xfrm>
            <a:off x="6524788" y="5666665"/>
            <a:ext cx="5414529" cy="6503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q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Normal or inverted hierarchy?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3987D-D253-3175-3A42-B87654523BD4}"/>
              </a:ext>
            </a:extLst>
          </p:cNvPr>
          <p:cNvSpPr txBox="1"/>
          <p:nvPr/>
        </p:nvSpPr>
        <p:spPr>
          <a:xfrm>
            <a:off x="654121" y="4401519"/>
            <a:ext cx="21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Flavor eigenstates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5A76F-328E-E1AD-9981-DD0E901CE534}"/>
              </a:ext>
            </a:extLst>
          </p:cNvPr>
          <p:cNvSpPr txBox="1"/>
          <p:nvPr/>
        </p:nvSpPr>
        <p:spPr>
          <a:xfrm>
            <a:off x="3493438" y="4401519"/>
            <a:ext cx="218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Mass eigenstates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08E34F-D802-A539-920C-C524018DEF5D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596325" y="3146156"/>
            <a:ext cx="142905" cy="12553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C12946-FDEC-46FB-16F7-398970E9000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586069" y="3068665"/>
            <a:ext cx="798162" cy="133285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4DC4D2-89BF-11BB-6E34-05792F7FC3A3}"/>
              </a:ext>
            </a:extLst>
          </p:cNvPr>
          <p:cNvSpPr txBox="1"/>
          <p:nvPr/>
        </p:nvSpPr>
        <p:spPr>
          <a:xfrm>
            <a:off x="681470" y="5666665"/>
            <a:ext cx="554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q"/>
            </a:pPr>
            <a:r>
              <a:rPr lang="en-US" sz="2800" dirty="0"/>
              <a:t>Neutrino mixing matrix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313584-6F74-0969-B925-FF97B81E702F}"/>
              </a:ext>
            </a:extLst>
          </p:cNvPr>
          <p:cNvSpPr/>
          <p:nvPr/>
        </p:nvSpPr>
        <p:spPr>
          <a:xfrm>
            <a:off x="7557301" y="2449522"/>
            <a:ext cx="641685" cy="611503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B14619-63AA-B234-3241-C8F5B78343C8}"/>
              </a:ext>
            </a:extLst>
          </p:cNvPr>
          <p:cNvSpPr/>
          <p:nvPr/>
        </p:nvSpPr>
        <p:spPr>
          <a:xfrm>
            <a:off x="10388733" y="2794426"/>
            <a:ext cx="641685" cy="611503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BD9DD-C26A-F935-648E-69FA981FD639}"/>
              </a:ext>
            </a:extLst>
          </p:cNvPr>
          <p:cNvSpPr/>
          <p:nvPr/>
        </p:nvSpPr>
        <p:spPr>
          <a:xfrm>
            <a:off x="7525217" y="4085817"/>
            <a:ext cx="641685" cy="611503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6B7BF3-B746-6B56-7D3B-66728A8EAD85}"/>
              </a:ext>
            </a:extLst>
          </p:cNvPr>
          <p:cNvSpPr/>
          <p:nvPr/>
        </p:nvSpPr>
        <p:spPr>
          <a:xfrm>
            <a:off x="10348628" y="1326576"/>
            <a:ext cx="641685" cy="611503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AA6EE-E3BC-3756-DA41-55B38899F017}"/>
              </a:ext>
            </a:extLst>
          </p:cNvPr>
          <p:cNvSpPr txBox="1"/>
          <p:nvPr/>
        </p:nvSpPr>
        <p:spPr>
          <a:xfrm>
            <a:off x="8583994" y="112294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FE478-0E6A-3654-42C2-FB7379749BCB}"/>
              </a:ext>
            </a:extLst>
          </p:cNvPr>
          <p:cNvSpPr txBox="1"/>
          <p:nvPr/>
        </p:nvSpPr>
        <p:spPr>
          <a:xfrm>
            <a:off x="8575974" y="389020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CE057-0D6F-FD17-0FE9-E7360794052F}"/>
              </a:ext>
            </a:extLst>
          </p:cNvPr>
          <p:cNvSpPr txBox="1"/>
          <p:nvPr/>
        </p:nvSpPr>
        <p:spPr>
          <a:xfrm>
            <a:off x="8575974" y="427522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73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8" grpId="0"/>
      <p:bldP spid="6" grpId="0" animBg="1"/>
      <p:bldP spid="7" grpId="0" animBg="1"/>
      <p:bldP spid="10" grpId="0" animBg="1"/>
      <p:bldP spid="12" grpId="0" animBg="1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0E840C-2F97-C4FB-4F75-539E620D319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1531" y="2685171"/>
            <a:ext cx="6842125" cy="137347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Atomic Nuclei and How to Compute Them</a:t>
            </a:r>
            <a:endParaRPr lang="en-US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graph&#10;&#10;Description automatically generated">
            <a:extLst>
              <a:ext uri="{FF2B5EF4-FFF2-40B4-BE49-F238E27FC236}">
                <a16:creationId xmlns:a16="http://schemas.microsoft.com/office/drawing/2014/main" id="{3CD2E814-E249-84F7-ECE4-C8E9F05C6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084" y="962238"/>
            <a:ext cx="8322928" cy="580183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B56A911-9529-8D1B-7518-6AB84403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326A7-52F8-29D7-2FF3-BB2FF4F33047}"/>
              </a:ext>
            </a:extLst>
          </p:cNvPr>
          <p:cNvSpPr/>
          <p:nvPr/>
        </p:nvSpPr>
        <p:spPr>
          <a:xfrm>
            <a:off x="2242868" y="962237"/>
            <a:ext cx="1966823" cy="212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805A5-782D-4CAC-BC18-15B5B0AF88C9}"/>
              </a:ext>
            </a:extLst>
          </p:cNvPr>
          <p:cNvSpPr txBox="1"/>
          <p:nvPr/>
        </p:nvSpPr>
        <p:spPr>
          <a:xfrm>
            <a:off x="10213675" y="6314536"/>
            <a:ext cx="175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nndc.bnl.gov</a:t>
            </a:r>
            <a:endParaRPr lang="en-US" i="1" dirty="0">
              <a:solidFill>
                <a:schemeClr val="accent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E3253B-3CFE-6052-9896-3A4B0DBC16B4}"/>
              </a:ext>
            </a:extLst>
          </p:cNvPr>
          <p:cNvCxnSpPr/>
          <p:nvPr/>
        </p:nvCxnSpPr>
        <p:spPr>
          <a:xfrm flipH="1" flipV="1">
            <a:off x="6254496" y="3523488"/>
            <a:ext cx="1231392" cy="10485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DED5C7-6440-2FFB-890B-106417337E3C}"/>
              </a:ext>
            </a:extLst>
          </p:cNvPr>
          <p:cNvSpPr txBox="1"/>
          <p:nvPr/>
        </p:nvSpPr>
        <p:spPr>
          <a:xfrm>
            <a:off x="7059168" y="4649737"/>
            <a:ext cx="163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Stable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B3EC8F-5EE5-36E2-46FA-CC3BA982700D}"/>
                  </a:ext>
                </a:extLst>
              </p:cNvPr>
              <p:cNvSpPr txBox="1"/>
              <p:nvPr/>
            </p:nvSpPr>
            <p:spPr>
              <a:xfrm>
                <a:off x="5098229" y="1453168"/>
                <a:ext cx="997771" cy="75341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CA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CA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CA" sz="32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lang="en-CA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B3EC8F-5EE5-36E2-46FA-CC3BA9827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229" y="1453168"/>
                <a:ext cx="997771" cy="7534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3A60680-431C-5C84-28C4-F49ED5C7ED04}"/>
              </a:ext>
            </a:extLst>
          </p:cNvPr>
          <p:cNvGrpSpPr/>
          <p:nvPr/>
        </p:nvGrpSpPr>
        <p:grpSpPr>
          <a:xfrm>
            <a:off x="8825062" y="2772000"/>
            <a:ext cx="2305288" cy="1800000"/>
            <a:chOff x="9879012" y="2566737"/>
            <a:chExt cx="2305288" cy="180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85302D-6A6E-20CC-37A3-4C0443928D98}"/>
                    </a:ext>
                  </a:extLst>
                </p:cNvPr>
                <p:cNvSpPr txBox="1"/>
                <p:nvPr/>
              </p:nvSpPr>
              <p:spPr>
                <a:xfrm>
                  <a:off x="9879012" y="2566737"/>
                  <a:ext cx="2305288" cy="1800000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Decay type:</a:t>
                  </a:r>
                </a:p>
                <a:p>
                  <a:r>
                    <a:rPr lang="en-US" dirty="0"/>
                    <a:t>     Electron capture</a:t>
                  </a:r>
                </a:p>
                <a:p>
                  <a:r>
                    <a:rPr lang="en-US" dirty="0"/>
                    <a:t>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/>
                    <a:t> decay</a:t>
                  </a:r>
                </a:p>
                <a:p>
                  <a:r>
                    <a:rPr lang="en-US" dirty="0"/>
                    <a:t>    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 dirty="0"/>
                    <a:t> decay</a:t>
                  </a:r>
                </a:p>
                <a:p>
                  <a:r>
                    <a:rPr lang="en-US" dirty="0"/>
                    <a:t>     Proton emission</a:t>
                  </a:r>
                </a:p>
                <a:p>
                  <a:r>
                    <a:rPr lang="en-US" dirty="0"/>
                    <a:t>     Neutron emission</a:t>
                  </a: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85302D-6A6E-20CC-37A3-4C0443928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9012" y="2566737"/>
                  <a:ext cx="2305288" cy="1800000"/>
                </a:xfrm>
                <a:prstGeom prst="rect">
                  <a:avLst/>
                </a:prstGeom>
                <a:blipFill>
                  <a:blip r:embed="rId4"/>
                  <a:stretch>
                    <a:fillRect l="-2186" t="-694" r="-1093" b="-1389"/>
                  </a:stretch>
                </a:blip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646AC4-CBF2-36F8-4243-D6A3C0DF86B9}"/>
                </a:ext>
              </a:extLst>
            </p:cNvPr>
            <p:cNvSpPr/>
            <p:nvPr/>
          </p:nvSpPr>
          <p:spPr>
            <a:xfrm>
              <a:off x="9992751" y="2935704"/>
              <a:ext cx="180000" cy="180000"/>
            </a:xfrm>
            <a:prstGeom prst="rect">
              <a:avLst/>
            </a:prstGeom>
            <a:solidFill>
              <a:srgbClr val="60C4DA"/>
            </a:solidFill>
            <a:ln>
              <a:solidFill>
                <a:srgbClr val="7ACEE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B1F67C-C4A5-7F6C-6A5C-A9EA3CE82768}"/>
                </a:ext>
              </a:extLst>
            </p:cNvPr>
            <p:cNvSpPr/>
            <p:nvPr/>
          </p:nvSpPr>
          <p:spPr>
            <a:xfrm>
              <a:off x="9992751" y="3212429"/>
              <a:ext cx="180000" cy="180000"/>
            </a:xfrm>
            <a:prstGeom prst="rect">
              <a:avLst/>
            </a:prstGeom>
            <a:solidFill>
              <a:srgbClr val="E78CC6"/>
            </a:solidFill>
            <a:ln>
              <a:solidFill>
                <a:srgbClr val="EA93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D8CF36-38A7-0DCB-90C3-092A42C61278}"/>
                </a:ext>
              </a:extLst>
            </p:cNvPr>
            <p:cNvSpPr/>
            <p:nvPr/>
          </p:nvSpPr>
          <p:spPr>
            <a:xfrm>
              <a:off x="9992751" y="3489154"/>
              <a:ext cx="180000" cy="180000"/>
            </a:xfrm>
            <a:prstGeom prst="rect">
              <a:avLst/>
            </a:prstGeom>
            <a:solidFill>
              <a:srgbClr val="FEFE49"/>
            </a:solidFill>
            <a:ln>
              <a:solidFill>
                <a:srgbClr val="FEFE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818DD-85B0-04F0-3BBC-C648EE2FA2D7}"/>
                </a:ext>
              </a:extLst>
            </p:cNvPr>
            <p:cNvSpPr/>
            <p:nvPr/>
          </p:nvSpPr>
          <p:spPr>
            <a:xfrm>
              <a:off x="9992751" y="3765879"/>
              <a:ext cx="180000" cy="180000"/>
            </a:xfrm>
            <a:prstGeom prst="rect">
              <a:avLst/>
            </a:prstGeom>
            <a:solidFill>
              <a:srgbClr val="FF9473"/>
            </a:solidFill>
            <a:ln>
              <a:solidFill>
                <a:srgbClr val="FEA7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95CB4B-4B37-EC43-29A0-FB49A3B072A0}"/>
                </a:ext>
              </a:extLst>
            </p:cNvPr>
            <p:cNvSpPr/>
            <p:nvPr/>
          </p:nvSpPr>
          <p:spPr>
            <a:xfrm>
              <a:off x="9992751" y="4042605"/>
              <a:ext cx="180000" cy="180000"/>
            </a:xfrm>
            <a:prstGeom prst="rect">
              <a:avLst/>
            </a:prstGeom>
            <a:solidFill>
              <a:srgbClr val="9C7BBE"/>
            </a:solidFill>
            <a:ln>
              <a:solidFill>
                <a:srgbClr val="BCAB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3C8FA3-7982-A5A0-958A-4360F2B3395D}"/>
              </a:ext>
            </a:extLst>
          </p:cNvPr>
          <p:cNvSpPr txBox="1"/>
          <p:nvPr/>
        </p:nvSpPr>
        <p:spPr>
          <a:xfrm>
            <a:off x="2679032" y="3140967"/>
            <a:ext cx="123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6D44E7"/>
                </a:solidFill>
              </a:rPr>
              <a:t>“Magic” numbers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D9A6D4-8EC5-8E04-ABBE-7180EBB61FB9}"/>
              </a:ext>
            </a:extLst>
          </p:cNvPr>
          <p:cNvCxnSpPr/>
          <p:nvPr/>
        </p:nvCxnSpPr>
        <p:spPr>
          <a:xfrm flipH="1">
            <a:off x="3015916" y="3787298"/>
            <a:ext cx="128337" cy="993249"/>
          </a:xfrm>
          <a:prstGeom prst="straightConnector1">
            <a:avLst/>
          </a:prstGeom>
          <a:ln w="28575">
            <a:solidFill>
              <a:srgbClr val="6D44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832EF0-4121-B0B8-07E3-AD7409EFE08C}"/>
              </a:ext>
            </a:extLst>
          </p:cNvPr>
          <p:cNvCxnSpPr>
            <a:cxnSpLocks/>
          </p:cNvCxnSpPr>
          <p:nvPr/>
        </p:nvCxnSpPr>
        <p:spPr>
          <a:xfrm>
            <a:off x="3705726" y="3787298"/>
            <a:ext cx="385011" cy="183844"/>
          </a:xfrm>
          <a:prstGeom prst="straightConnector1">
            <a:avLst/>
          </a:prstGeom>
          <a:ln w="28575">
            <a:solidFill>
              <a:srgbClr val="6D44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7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E5A0E4-B4F9-CAF9-F67E-99108D05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 many-body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21A108E-B3CE-BE7C-B7EF-916FCF451C6F}"/>
                  </a:ext>
                </a:extLst>
              </p:cNvPr>
              <p:cNvSpPr/>
              <p:nvPr/>
            </p:nvSpPr>
            <p:spPr>
              <a:xfrm>
                <a:off x="3322103" y="1187637"/>
                <a:ext cx="5181600" cy="90476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bSup>
                        <m:sSub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Sup>
                        <m:sSubSup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21A108E-B3CE-BE7C-B7EF-916FCF451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103" y="1187637"/>
                <a:ext cx="5181600" cy="90476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F267D4E6-62F1-F411-8093-D6E8A21F5517}"/>
              </a:ext>
            </a:extLst>
          </p:cNvPr>
          <p:cNvSpPr/>
          <p:nvPr/>
        </p:nvSpPr>
        <p:spPr>
          <a:xfrm>
            <a:off x="4361194" y="1397564"/>
            <a:ext cx="706582" cy="484909"/>
          </a:xfrm>
          <a:prstGeom prst="ellipse">
            <a:avLst/>
          </a:prstGeom>
          <a:solidFill>
            <a:schemeClr val="accent4">
              <a:alpha val="9804"/>
            </a:schemeClr>
          </a:solidFill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1722B3-5837-870D-2D1D-90343E09EC35}"/>
              </a:ext>
            </a:extLst>
          </p:cNvPr>
          <p:cNvSpPr/>
          <p:nvPr/>
        </p:nvSpPr>
        <p:spPr>
          <a:xfrm>
            <a:off x="5067776" y="1397564"/>
            <a:ext cx="817418" cy="606400"/>
          </a:xfrm>
          <a:prstGeom prst="ellipse">
            <a:avLst/>
          </a:prstGeom>
          <a:solidFill>
            <a:schemeClr val="accent6">
              <a:alpha val="9804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05E131-1D89-2720-62EE-9A24A8FA194B}"/>
              </a:ext>
            </a:extLst>
          </p:cNvPr>
          <p:cNvSpPr/>
          <p:nvPr/>
        </p:nvSpPr>
        <p:spPr>
          <a:xfrm>
            <a:off x="6591776" y="1395455"/>
            <a:ext cx="817418" cy="606400"/>
          </a:xfrm>
          <a:prstGeom prst="ellipse">
            <a:avLst/>
          </a:prstGeom>
          <a:solidFill>
            <a:schemeClr val="accent6">
              <a:alpha val="9804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2D1084-82E4-C429-34AD-DABC8FE6020B}"/>
              </a:ext>
            </a:extLst>
          </p:cNvPr>
          <p:cNvSpPr/>
          <p:nvPr/>
        </p:nvSpPr>
        <p:spPr>
          <a:xfrm>
            <a:off x="6106866" y="1456745"/>
            <a:ext cx="526473" cy="545110"/>
          </a:xfrm>
          <a:prstGeom prst="ellipse">
            <a:avLst/>
          </a:prstGeom>
          <a:solidFill>
            <a:schemeClr val="accent2">
              <a:alpha val="9804"/>
            </a:schemeClr>
          </a:solidFill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C8295-721F-6CB0-876F-E3C979D14043}"/>
                  </a:ext>
                </a:extLst>
              </p:cNvPr>
              <p:cNvSpPr txBox="1"/>
              <p:nvPr/>
            </p:nvSpPr>
            <p:spPr>
              <a:xfrm>
                <a:off x="565801" y="2938598"/>
                <a:ext cx="5226367" cy="89171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f>
                            <m:f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C8295-721F-6CB0-876F-E3C979D1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01" y="2938598"/>
                <a:ext cx="5226367" cy="891719"/>
              </a:xfrm>
              <a:prstGeom prst="rect">
                <a:avLst/>
              </a:prstGeom>
              <a:blipFill>
                <a:blip r:embed="rId4"/>
                <a:stretch>
                  <a:fillRect l="-1695" t="-92958" b="-14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0F979F5-A238-C6C9-9F2C-F73581079A10}"/>
              </a:ext>
            </a:extLst>
          </p:cNvPr>
          <p:cNvSpPr txBox="1"/>
          <p:nvPr/>
        </p:nvSpPr>
        <p:spPr>
          <a:xfrm>
            <a:off x="1719535" y="2393271"/>
            <a:ext cx="229663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Nuclear Hamiltonian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C4AA0-D9EB-CA79-13E1-6D6E5E1D01E6}"/>
              </a:ext>
            </a:extLst>
          </p:cNvPr>
          <p:cNvSpPr txBox="1"/>
          <p:nvPr/>
        </p:nvSpPr>
        <p:spPr>
          <a:xfrm>
            <a:off x="5457723" y="2391204"/>
            <a:ext cx="1266799" cy="3666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Eigenstate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B2DB9-F1F5-46B3-2E31-D606D19E1F95}"/>
              </a:ext>
            </a:extLst>
          </p:cNvPr>
          <p:cNvSpPr txBox="1"/>
          <p:nvPr/>
        </p:nvSpPr>
        <p:spPr>
          <a:xfrm>
            <a:off x="6875794" y="2380469"/>
            <a:ext cx="150627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Eigenenergy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94829-9003-AFF4-E5B3-3A72195BDE7C}"/>
              </a:ext>
            </a:extLst>
          </p:cNvPr>
          <p:cNvSpPr txBox="1"/>
          <p:nvPr/>
        </p:nvSpPr>
        <p:spPr>
          <a:xfrm>
            <a:off x="466037" y="4056282"/>
            <a:ext cx="167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Kinetic energy</a:t>
            </a:r>
            <a:br>
              <a:rPr lang="en-US" i="1" dirty="0"/>
            </a:br>
            <a:r>
              <a:rPr lang="en-US" i="1" dirty="0"/>
              <a:t>of a nucleon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D32854-69BE-B822-1020-951F3BE9F87A}"/>
              </a:ext>
            </a:extLst>
          </p:cNvPr>
          <p:cNvSpPr txBox="1"/>
          <p:nvPr/>
        </p:nvSpPr>
        <p:spPr>
          <a:xfrm>
            <a:off x="2230419" y="4020110"/>
            <a:ext cx="224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Interaction between two nucleons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FA76D6-1C55-269D-5182-6ADAD90EC987}"/>
              </a:ext>
            </a:extLst>
          </p:cNvPr>
          <p:cNvSpPr/>
          <p:nvPr/>
        </p:nvSpPr>
        <p:spPr>
          <a:xfrm flipH="1" flipV="1">
            <a:off x="1339979" y="4947167"/>
            <a:ext cx="379556" cy="3795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50800">
            <a:bevelT w="139700" h="139700"/>
            <a:bevelB w="17145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88900">
              <a:bevelT w="38100" h="38100"/>
              <a:bevelB w="38100" h="38100"/>
            </a:sp3d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B202FFF-6A13-FDBD-AFD4-EF5F20D6F8C7}"/>
              </a:ext>
            </a:extLst>
          </p:cNvPr>
          <p:cNvSpPr/>
          <p:nvPr/>
        </p:nvSpPr>
        <p:spPr>
          <a:xfrm flipH="1" flipV="1">
            <a:off x="2501236" y="5013964"/>
            <a:ext cx="379556" cy="3795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50800">
            <a:bevelT w="139700" h="139700"/>
            <a:bevelB w="17145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88900">
              <a:bevelT w="38100" h="38100"/>
              <a:bevelB w="38100" h="38100"/>
            </a:sp3d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639152-E79D-6605-7801-6DE31EFDC433}"/>
              </a:ext>
            </a:extLst>
          </p:cNvPr>
          <p:cNvSpPr/>
          <p:nvPr/>
        </p:nvSpPr>
        <p:spPr>
          <a:xfrm flipH="1" flipV="1">
            <a:off x="3373937" y="5013964"/>
            <a:ext cx="379556" cy="3795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50800">
            <a:bevelT w="139700" h="139700"/>
            <a:bevelB w="17145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88900">
              <a:bevelT w="38100" h="38100"/>
              <a:bevelB w="38100" h="38100"/>
            </a:sp3d>
          </a:bodyPr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8F1FDB-308E-5D4F-E284-B764734BF84F}"/>
              </a:ext>
            </a:extLst>
          </p:cNvPr>
          <p:cNvCxnSpPr>
            <a:cxnSpLocks/>
            <a:stCxn id="22" idx="2"/>
            <a:endCxn id="23" idx="6"/>
          </p:cNvCxnSpPr>
          <p:nvPr/>
        </p:nvCxnSpPr>
        <p:spPr>
          <a:xfrm>
            <a:off x="2880792" y="5203742"/>
            <a:ext cx="49314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0F7F8F-B1BE-B45E-43B4-805E9C6B250A}"/>
              </a:ext>
            </a:extLst>
          </p:cNvPr>
          <p:cNvCxnSpPr>
            <a:stCxn id="7" idx="0"/>
            <a:endCxn id="12" idx="3"/>
          </p:cNvCxnSpPr>
          <p:nvPr/>
        </p:nvCxnSpPr>
        <p:spPr>
          <a:xfrm flipV="1">
            <a:off x="2867852" y="1811460"/>
            <a:ext cx="1596819" cy="5818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95900A-9050-7493-56F2-0A689FCA9A41}"/>
              </a:ext>
            </a:extLst>
          </p:cNvPr>
          <p:cNvCxnSpPr>
            <a:cxnSpLocks/>
            <a:stCxn id="8" idx="0"/>
            <a:endCxn id="13" idx="5"/>
          </p:cNvCxnSpPr>
          <p:nvPr/>
        </p:nvCxnSpPr>
        <p:spPr>
          <a:xfrm flipH="1" flipV="1">
            <a:off x="5765486" y="1915159"/>
            <a:ext cx="325637" cy="476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C8A92B3-22A9-9C05-D605-1658C995561B}"/>
              </a:ext>
            </a:extLst>
          </p:cNvPr>
          <p:cNvCxnSpPr>
            <a:cxnSpLocks/>
            <a:stCxn id="8" idx="0"/>
            <a:endCxn id="14" idx="4"/>
          </p:cNvCxnSpPr>
          <p:nvPr/>
        </p:nvCxnSpPr>
        <p:spPr>
          <a:xfrm flipV="1">
            <a:off x="6091123" y="2001855"/>
            <a:ext cx="909362" cy="3893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3FC7FE-FA86-3E10-AC61-67A6740388C7}"/>
              </a:ext>
            </a:extLst>
          </p:cNvPr>
          <p:cNvCxnSpPr>
            <a:cxnSpLocks/>
            <a:stCxn id="9" idx="0"/>
            <a:endCxn id="15" idx="5"/>
          </p:cNvCxnSpPr>
          <p:nvPr/>
        </p:nvCxnSpPr>
        <p:spPr>
          <a:xfrm flipH="1" flipV="1">
            <a:off x="6556239" y="1922025"/>
            <a:ext cx="1072695" cy="4584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570F437-6F42-432A-631E-11EE38C46090}"/>
              </a:ext>
            </a:extLst>
          </p:cNvPr>
          <p:cNvSpPr txBox="1"/>
          <p:nvPr/>
        </p:nvSpPr>
        <p:spPr>
          <a:xfrm>
            <a:off x="8989256" y="1187637"/>
            <a:ext cx="2615610" cy="122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Groundstate</a:t>
            </a:r>
            <a:r>
              <a:rPr lang="en-US" b="1" dirty="0"/>
              <a:t>:</a:t>
            </a:r>
            <a:r>
              <a:rPr lang="en-US" dirty="0"/>
              <a:t> lowest eigenstate</a:t>
            </a:r>
          </a:p>
          <a:p>
            <a:r>
              <a:rPr lang="en-US" b="1" dirty="0"/>
              <a:t>Excited state: </a:t>
            </a:r>
            <a:r>
              <a:rPr lang="en-US" dirty="0"/>
              <a:t>any other eigenstate</a:t>
            </a:r>
            <a:endParaRPr lang="en-US" b="1" dirty="0"/>
          </a:p>
          <a:p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F67640-AC50-3995-55EA-45F9FD0C13EE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302167" y="3654858"/>
            <a:ext cx="461042" cy="4014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B8A5E6B-B3AB-A409-FC3C-BA4D8215166A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3122762" y="3549564"/>
            <a:ext cx="229715" cy="4705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4501BC-EFA6-0E49-B8FE-FD923B41F4B7}"/>
              </a:ext>
            </a:extLst>
          </p:cNvPr>
          <p:cNvGrpSpPr/>
          <p:nvPr/>
        </p:nvGrpSpPr>
        <p:grpSpPr>
          <a:xfrm>
            <a:off x="498722" y="4871866"/>
            <a:ext cx="981720" cy="450720"/>
            <a:chOff x="498722" y="4871866"/>
            <a:chExt cx="981720" cy="450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EA6DA3A-79AC-C391-D020-E89849EA1A2A}"/>
                    </a:ext>
                  </a:extLst>
                </p14:cNvPr>
                <p14:cNvContentPartPr/>
                <p14:nvPr/>
              </p14:nvContentPartPr>
              <p14:xfrm>
                <a:off x="608882" y="4977346"/>
                <a:ext cx="694080" cy="275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EA6DA3A-79AC-C391-D020-E89849EA1A2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1242" y="4869346"/>
                  <a:ext cx="729720" cy="49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7CC9A42-4C4A-893A-29A0-19AE865A390A}"/>
                </a:ext>
              </a:extLst>
            </p:cNvPr>
            <p:cNvGrpSpPr/>
            <p:nvPr/>
          </p:nvGrpSpPr>
          <p:grpSpPr>
            <a:xfrm>
              <a:off x="498722" y="4871866"/>
              <a:ext cx="981720" cy="383040"/>
              <a:chOff x="498722" y="4871866"/>
              <a:chExt cx="981720" cy="3830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71AC9EF-A7D9-F297-B261-9A02876AE47B}"/>
                      </a:ext>
                    </a:extLst>
                  </p14:cNvPr>
                  <p14:cNvContentPartPr/>
                  <p14:nvPr/>
                </p14:nvContentPartPr>
                <p14:xfrm>
                  <a:off x="498722" y="4935586"/>
                  <a:ext cx="818280" cy="1519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71AC9EF-A7D9-F297-B261-9A02876AE47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80722" y="4827946"/>
                    <a:ext cx="85392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9186C7EF-E7C7-F739-D2AA-8C287E769E9C}"/>
                      </a:ext>
                    </a:extLst>
                  </p14:cNvPr>
                  <p14:cNvContentPartPr/>
                  <p14:nvPr/>
                </p14:nvContentPartPr>
                <p14:xfrm>
                  <a:off x="590162" y="4871866"/>
                  <a:ext cx="842040" cy="120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9186C7EF-E7C7-F739-D2AA-8C287E769E9C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72522" y="4764226"/>
                    <a:ext cx="877680" cy="33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5AA01BC0-EE83-ECE1-E96C-FBB627525CAA}"/>
                      </a:ext>
                    </a:extLst>
                  </p14:cNvPr>
                  <p14:cNvContentPartPr/>
                  <p14:nvPr/>
                </p14:nvContentPartPr>
                <p14:xfrm>
                  <a:off x="968162" y="4976986"/>
                  <a:ext cx="310320" cy="576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5AA01BC0-EE83-ECE1-E96C-FBB627525C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50522" y="4869346"/>
                    <a:ext cx="34596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653BEAD-57B3-AE65-E658-8D895D878C91}"/>
                      </a:ext>
                    </a:extLst>
                  </p14:cNvPr>
                  <p14:cNvContentPartPr/>
                  <p14:nvPr/>
                </p14:nvContentPartPr>
                <p14:xfrm>
                  <a:off x="1108202" y="5097586"/>
                  <a:ext cx="248400" cy="72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653BEAD-57B3-AE65-E658-8D895D878C9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090202" y="4989946"/>
                    <a:ext cx="284040" cy="28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8619CEFD-324D-234B-A935-2621A919DCB1}"/>
                      </a:ext>
                    </a:extLst>
                  </p14:cNvPr>
                  <p14:cNvContentPartPr/>
                  <p14:nvPr/>
                </p14:nvContentPartPr>
                <p14:xfrm>
                  <a:off x="525362" y="4886986"/>
                  <a:ext cx="955080" cy="777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8619CEFD-324D-234B-A935-2621A919DCB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07362" y="4778986"/>
                    <a:ext cx="990720" cy="29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2C72DC48-E0F5-72A4-5B0C-55C14A6563A5}"/>
                      </a:ext>
                    </a:extLst>
                  </p14:cNvPr>
                  <p14:cNvContentPartPr/>
                  <p14:nvPr/>
                </p14:nvContentPartPr>
                <p14:xfrm>
                  <a:off x="687722" y="4936666"/>
                  <a:ext cx="633240" cy="108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2C72DC48-E0F5-72A4-5B0C-55C14A6563A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0082" y="4829026"/>
                    <a:ext cx="668880" cy="32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0EC570D9-10EB-F239-F27B-E7F84AFAD33A}"/>
                      </a:ext>
                    </a:extLst>
                  </p14:cNvPr>
                  <p14:cNvContentPartPr/>
                  <p14:nvPr/>
                </p14:nvContentPartPr>
                <p14:xfrm>
                  <a:off x="531842" y="4943866"/>
                  <a:ext cx="826560" cy="3110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0EC570D9-10EB-F239-F27B-E7F84AFAD33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14202" y="4835866"/>
                    <a:ext cx="862200" cy="52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FE76F56-9164-BB30-5D5A-EF2906BDF0EC}"/>
                    </a:ext>
                  </a:extLst>
                </p14:cNvPr>
                <p14:cNvContentPartPr/>
                <p14:nvPr/>
              </p14:nvContentPartPr>
              <p14:xfrm>
                <a:off x="1323482" y="5277946"/>
                <a:ext cx="122760" cy="44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FE76F56-9164-BB30-5D5A-EF2906BDF0E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05842" y="5169946"/>
                  <a:ext cx="158400" cy="260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5AAA7F-F292-9854-ECE3-EE80B33335CA}"/>
              </a:ext>
            </a:extLst>
          </p:cNvPr>
          <p:cNvSpPr txBox="1"/>
          <p:nvPr/>
        </p:nvSpPr>
        <p:spPr>
          <a:xfrm>
            <a:off x="4464670" y="4027025"/>
            <a:ext cx="241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Interaction between three nucleons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6A87759-8DC6-9373-E56E-61569C71C6BB}"/>
              </a:ext>
            </a:extLst>
          </p:cNvPr>
          <p:cNvCxnSpPr>
            <a:cxnSpLocks/>
          </p:cNvCxnSpPr>
          <p:nvPr/>
        </p:nvCxnSpPr>
        <p:spPr>
          <a:xfrm flipV="1">
            <a:off x="5252019" y="3583610"/>
            <a:ext cx="0" cy="4365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91DA5D2-BD90-778B-DEE2-6C839A44E0AE}"/>
              </a:ext>
            </a:extLst>
          </p:cNvPr>
          <p:cNvSpPr/>
          <p:nvPr/>
        </p:nvSpPr>
        <p:spPr>
          <a:xfrm flipH="1" flipV="1">
            <a:off x="4652382" y="5375480"/>
            <a:ext cx="379556" cy="3795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50800">
            <a:bevelT w="139700" h="139700"/>
            <a:bevelB w="17145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88900">
              <a:bevelT w="38100" h="38100"/>
              <a:bevelB w="38100" h="38100"/>
            </a:sp3d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CF2C7C-4F80-DA95-CFEA-6056FADDA5BB}"/>
              </a:ext>
            </a:extLst>
          </p:cNvPr>
          <p:cNvSpPr/>
          <p:nvPr/>
        </p:nvSpPr>
        <p:spPr>
          <a:xfrm flipH="1" flipV="1">
            <a:off x="5525083" y="5375480"/>
            <a:ext cx="379556" cy="3795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50800">
            <a:bevelT w="139700" h="139700"/>
            <a:bevelB w="17145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88900">
              <a:bevelT w="38100" h="38100"/>
              <a:bevelB w="38100" h="38100"/>
            </a:sp3d>
          </a:bodyPr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7BF779-3AA1-FC16-014F-377AAD3EE1BA}"/>
              </a:ext>
            </a:extLst>
          </p:cNvPr>
          <p:cNvCxnSpPr>
            <a:cxnSpLocks/>
            <a:stCxn id="17" idx="2"/>
            <a:endCxn id="19" idx="6"/>
          </p:cNvCxnSpPr>
          <p:nvPr/>
        </p:nvCxnSpPr>
        <p:spPr>
          <a:xfrm>
            <a:off x="5031938" y="5565258"/>
            <a:ext cx="49314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218D345-F1E1-B4B7-275C-3ED4CCD9E4E7}"/>
              </a:ext>
            </a:extLst>
          </p:cNvPr>
          <p:cNvSpPr/>
          <p:nvPr/>
        </p:nvSpPr>
        <p:spPr>
          <a:xfrm flipH="1" flipV="1">
            <a:off x="5078167" y="4827976"/>
            <a:ext cx="379556" cy="3795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50800">
            <a:bevelT w="139700" h="139700"/>
            <a:bevelB w="17145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88900">
              <a:bevelT w="38100" h="38100"/>
              <a:bevelB w="38100" h="38100"/>
            </a:sp3d>
          </a:bodyPr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A95267-E79D-0D1D-D578-A8316D622937}"/>
              </a:ext>
            </a:extLst>
          </p:cNvPr>
          <p:cNvCxnSpPr>
            <a:cxnSpLocks/>
            <a:endCxn id="24" idx="0"/>
          </p:cNvCxnSpPr>
          <p:nvPr/>
        </p:nvCxnSpPr>
        <p:spPr>
          <a:xfrm flipV="1">
            <a:off x="5267945" y="5207532"/>
            <a:ext cx="0" cy="344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5EB83C8-90C0-9323-13AA-392CECBD42E0}"/>
              </a:ext>
            </a:extLst>
          </p:cNvPr>
          <p:cNvSpPr txBox="1"/>
          <p:nvPr/>
        </p:nvSpPr>
        <p:spPr>
          <a:xfrm>
            <a:off x="2178725" y="5419895"/>
            <a:ext cx="19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(Pion exchange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</p:txBody>
      </p:sp>
      <p:grpSp>
        <p:nvGrpSpPr>
          <p:cNvPr id="35" name="Group 36">
            <a:extLst>
              <a:ext uri="{FF2B5EF4-FFF2-40B4-BE49-F238E27FC236}">
                <a16:creationId xmlns:a16="http://schemas.microsoft.com/office/drawing/2014/main" id="{538C64DE-3489-5A95-6710-DFA1F202E4D3}"/>
              </a:ext>
            </a:extLst>
          </p:cNvPr>
          <p:cNvGrpSpPr>
            <a:grpSpLocks/>
          </p:cNvGrpSpPr>
          <p:nvPr/>
        </p:nvGrpSpPr>
        <p:grpSpPr bwMode="auto">
          <a:xfrm>
            <a:off x="2364999" y="5805595"/>
            <a:ext cx="785734" cy="900847"/>
            <a:chOff x="0" y="0"/>
            <a:chExt cx="901" cy="1033"/>
          </a:xfrm>
        </p:grpSpPr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F050BCCD-30CA-7468-3337-9769AB4D1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" y="0"/>
              <a:ext cx="0" cy="8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8579DDBF-57A4-D1FD-420F-010A5F09B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8" y="0"/>
              <a:ext cx="0" cy="8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C5037CB8-E2BA-C271-AB7D-86E04E281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" y="373"/>
              <a:ext cx="622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Rectangle 32">
              <a:extLst>
                <a:ext uri="{FF2B5EF4-FFF2-40B4-BE49-F238E27FC236}">
                  <a16:creationId xmlns:a16="http://schemas.microsoft.com/office/drawing/2014/main" id="{F01F17FD-9CA2-4ACE-A661-2EA3CCEED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17"/>
              <a:ext cx="200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7905" algn="l"/>
              <a:r>
                <a:rPr lang="en-US" sz="1300">
                  <a:latin typeface="Arial" charset="0"/>
                  <a:ea typeface="ＭＳ Ｐゴシック" charset="0"/>
                  <a:sym typeface="Arial" charset="0"/>
                </a:rPr>
                <a:t>N</a:t>
              </a:r>
            </a:p>
          </p:txBody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4F4564C9-D37A-CB75-63FF-60F334E89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" y="817"/>
              <a:ext cx="24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7905" algn="l"/>
              <a:r>
                <a:rPr lang="en-US" sz="1300">
                  <a:latin typeface="Arial" charset="0"/>
                  <a:ea typeface="ＭＳ Ｐゴシック" charset="0"/>
                  <a:sym typeface="Arial" charset="0"/>
                </a:rPr>
                <a:t>N</a:t>
              </a:r>
            </a:p>
          </p:txBody>
        </p:sp>
        <p:pic>
          <p:nvPicPr>
            <p:cNvPr id="47" name="Picture 35">
              <a:extLst>
                <a:ext uri="{FF2B5EF4-FFF2-40B4-BE49-F238E27FC236}">
                  <a16:creationId xmlns:a16="http://schemas.microsoft.com/office/drawing/2014/main" id="{D04EA7D9-7226-9897-212B-43A6CD616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" y="99"/>
              <a:ext cx="1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0356D7C-AA29-FF12-7B24-8F681FFE6755}"/>
                  </a:ext>
                </a:extLst>
              </p:cNvPr>
              <p:cNvSpPr txBox="1"/>
              <p:nvPr/>
            </p:nvSpPr>
            <p:spPr>
              <a:xfrm>
                <a:off x="3041920" y="5870785"/>
                <a:ext cx="914400" cy="565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0356D7C-AA29-FF12-7B24-8F681FFE6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920" y="5870785"/>
                <a:ext cx="914400" cy="565732"/>
              </a:xfrm>
              <a:prstGeom prst="rect">
                <a:avLst/>
              </a:prstGeom>
              <a:blipFill>
                <a:blip r:embed="rId27"/>
                <a:stretch>
                  <a:fillRect t="-444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3" name="Picture 92" descr="A diagram of a diagram of different colored circles&#10;&#10;Description automatically generated">
            <a:extLst>
              <a:ext uri="{FF2B5EF4-FFF2-40B4-BE49-F238E27FC236}">
                <a16:creationId xmlns:a16="http://schemas.microsoft.com/office/drawing/2014/main" id="{AB8392F7-9E56-51FD-EB7D-541DBB7C501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69209" y="3115816"/>
            <a:ext cx="1956754" cy="171216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DCF7F60-E90F-22A2-98B6-372912B682C8}"/>
              </a:ext>
            </a:extLst>
          </p:cNvPr>
          <p:cNvSpPr txBox="1"/>
          <p:nvPr/>
        </p:nvSpPr>
        <p:spPr>
          <a:xfrm>
            <a:off x="6958792" y="3604611"/>
            <a:ext cx="304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5AEEF"/>
                </a:solidFill>
              </a:rPr>
              <a:t>How to model the nuclear force?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1D2018-F16A-0400-937A-9F782293CAFF}"/>
              </a:ext>
            </a:extLst>
          </p:cNvPr>
          <p:cNvSpPr txBox="1"/>
          <p:nvPr/>
        </p:nvSpPr>
        <p:spPr>
          <a:xfrm>
            <a:off x="6875794" y="5170306"/>
            <a:ext cx="3500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5AEEF"/>
                </a:solidFill>
              </a:rPr>
              <a:t>How to solve the nuclear many-body problem?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5FD66D-51E7-921D-8769-92E9B756F052}"/>
              </a:ext>
            </a:extLst>
          </p:cNvPr>
          <p:cNvSpPr txBox="1"/>
          <p:nvPr/>
        </p:nvSpPr>
        <p:spPr>
          <a:xfrm>
            <a:off x="11189989" y="35687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A3D7E21-E431-31E7-49B8-8A654A194FF5}"/>
              </a:ext>
            </a:extLst>
          </p:cNvPr>
          <p:cNvSpPr txBox="1"/>
          <p:nvPr/>
        </p:nvSpPr>
        <p:spPr>
          <a:xfrm>
            <a:off x="10618489" y="44069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C9CC77F-79C2-7C3D-7BD2-75B28A066E20}"/>
              </a:ext>
            </a:extLst>
          </p:cNvPr>
          <p:cNvSpPr txBox="1"/>
          <p:nvPr/>
        </p:nvSpPr>
        <p:spPr>
          <a:xfrm>
            <a:off x="10072389" y="35052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62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 animBg="1"/>
      <p:bldP spid="7" grpId="0" animBg="1"/>
      <p:bldP spid="8" grpId="0" animBg="1"/>
      <p:bldP spid="9" grpId="0" animBg="1"/>
      <p:bldP spid="10" grpId="0"/>
      <p:bldP spid="18" grpId="0"/>
      <p:bldP spid="20" grpId="0" animBg="1"/>
      <p:bldP spid="22" grpId="0" animBg="1"/>
      <p:bldP spid="23" grpId="0" animBg="1"/>
      <p:bldP spid="53" grpId="0" animBg="1"/>
      <p:bldP spid="3" grpId="0"/>
      <p:bldP spid="17" grpId="0" animBg="1"/>
      <p:bldP spid="19" grpId="0" animBg="1"/>
      <p:bldP spid="24" grpId="0" animBg="1"/>
      <p:bldP spid="34" grpId="0"/>
      <p:bldP spid="49" grpId="0"/>
      <p:bldP spid="94" grpId="0"/>
      <p:bldP spid="95" grpId="0"/>
      <p:bldP spid="96" grpId="0"/>
      <p:bldP spid="134" grpId="0"/>
      <p:bldP spid="135" grpId="0"/>
    </p:bldLst>
  </p:timing>
</p:sld>
</file>

<file path=ppt/theme/theme1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83EA94-6BD2-D64A-9B3E-36F42FC2A819}">
  <we:reference id="4b785c87-866c-4bad-85d8-5d1ae467ac9a" version="3.5.1.0" store="EXCatalog" storeType="EXCatalog"/>
  <we:alternateReferences>
    <we:reference id="WA104381909" version="3.5.1.0" store="en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TRIUMF PowerPoint Theme</Template>
  <TotalTime>50269</TotalTime>
  <Words>2364</Words>
  <Application>Microsoft Macintosh PowerPoint</Application>
  <PresentationFormat>Widescreen</PresentationFormat>
  <Paragraphs>354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Cambria Math</vt:lpstr>
      <vt:lpstr>Helvetica</vt:lpstr>
      <vt:lpstr>System Font Regular</vt:lpstr>
      <vt:lpstr>Wingdings</vt:lpstr>
      <vt:lpstr>TRIUMF PowerPoint Theme</vt:lpstr>
      <vt:lpstr>How Can Neutrinoless Double-Beta Decay Help Us Understand Neutrinos?</vt:lpstr>
      <vt:lpstr>What We Know and Don’t Know about Particles</vt:lpstr>
      <vt:lpstr>Standard Model of Particle Physics</vt:lpstr>
      <vt:lpstr>Physics Beyond the Standard Model </vt:lpstr>
      <vt:lpstr>Mysterious neutrinos</vt:lpstr>
      <vt:lpstr>Neutrinos are massive – but what are the masses?</vt:lpstr>
      <vt:lpstr>Atomic Nuclei and How to Compute Them</vt:lpstr>
      <vt:lpstr>Chart of nuclides</vt:lpstr>
      <vt:lpstr>Nuclear many-body problem</vt:lpstr>
      <vt:lpstr>Phenomenological methods based on observations</vt:lpstr>
      <vt:lpstr>Phenomenological methods based on observations</vt:lpstr>
      <vt:lpstr>Ab initio (lat. ‘from the beginning’) nuclear theory</vt:lpstr>
      <vt:lpstr>What can we do with ab initio nuclear methods?</vt:lpstr>
      <vt:lpstr>What is Neutrinoless Double-Beta Decay?</vt:lpstr>
      <vt:lpstr>β decays of nuclei</vt:lpstr>
      <vt:lpstr>When can nuclei double-β decay? </vt:lpstr>
      <vt:lpstr>Two-neutrino double-beta (2νββ) decay</vt:lpstr>
      <vt:lpstr>Neutrinoless double-beta (0νββ) decay</vt:lpstr>
      <vt:lpstr>How can double-beta-decay be measured?</vt:lpstr>
      <vt:lpstr>Double-beta-decay experiments</vt:lpstr>
      <vt:lpstr>Half-life of neutrinoless double-beta decay</vt:lpstr>
      <vt:lpstr>Nuclear matrix elements currently poorly known</vt:lpstr>
      <vt:lpstr>Neutrino masses from 0νββ decay</vt:lpstr>
      <vt:lpstr>Next-generation experiments</vt:lpstr>
      <vt:lpstr>How Can the Nuclear Theory Predictions Be Improved?</vt:lpstr>
      <vt:lpstr>Nuclear matrix element</vt:lpstr>
      <vt:lpstr>Nuclear matrix elements of 0νββ decay</vt:lpstr>
      <vt:lpstr>Effective-field-theory prescription of 0νββ decay</vt:lpstr>
      <vt:lpstr>New leading order short-range nuclear matrix element</vt:lpstr>
      <vt:lpstr>Nuclear many-body methods</vt:lpstr>
      <vt:lpstr>Contact term in pnQRPA and nuclear shell model (NSM)</vt:lpstr>
      <vt:lpstr>Impact of the contact term in the Majorana mass</vt:lpstr>
      <vt:lpstr>Effective-field theory corrections to the operator</vt:lpstr>
      <vt:lpstr>The ultrasoft-neutrino term</vt:lpstr>
      <vt:lpstr>The N^2 LO loop corrections</vt:lpstr>
      <vt:lpstr>Towards complete nuclear matrix elements at N^2 LO</vt:lpstr>
      <vt:lpstr>Could We Learn from Other Nuclear Processes?</vt:lpstr>
      <vt:lpstr>Probing 0νββ decay by 2νββ decay</vt:lpstr>
      <vt:lpstr>Probing 0νββ decay by 2νββ decay</vt:lpstr>
      <vt:lpstr>Muon capture on nuclei</vt:lpstr>
      <vt:lpstr>0νββ decay vs. muon capture </vt:lpstr>
      <vt:lpstr>Ab initio no-core shell model</vt:lpstr>
      <vt:lpstr>Muon capture on (_^16)O</vt:lpstr>
      <vt:lpstr>Total muon-capture rates</vt:lpstr>
      <vt:lpstr>Summary</vt:lpstr>
      <vt:lpstr>Thank you Merci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Lotta Jokiniemi</dc:creator>
  <cp:keywords/>
  <dc:description/>
  <cp:lastModifiedBy>Lotta Jokiniemi</cp:lastModifiedBy>
  <cp:revision>64</cp:revision>
  <dcterms:created xsi:type="dcterms:W3CDTF">2023-04-26T18:36:06Z</dcterms:created>
  <dcterms:modified xsi:type="dcterms:W3CDTF">2025-01-24T21:22:42Z</dcterms:modified>
  <cp:category/>
</cp:coreProperties>
</file>