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38"/>
  </p:notesMasterIdLst>
  <p:sldIdLst>
    <p:sldId id="256" r:id="rId2"/>
    <p:sldId id="367" r:id="rId3"/>
    <p:sldId id="378" r:id="rId4"/>
    <p:sldId id="331" r:id="rId5"/>
    <p:sldId id="304" r:id="rId6"/>
    <p:sldId id="371" r:id="rId7"/>
    <p:sldId id="307" r:id="rId8"/>
    <p:sldId id="352" r:id="rId9"/>
    <p:sldId id="350" r:id="rId10"/>
    <p:sldId id="268" r:id="rId11"/>
    <p:sldId id="375" r:id="rId12"/>
    <p:sldId id="270" r:id="rId13"/>
    <p:sldId id="306" r:id="rId14"/>
    <p:sldId id="346" r:id="rId15"/>
    <p:sldId id="376" r:id="rId16"/>
    <p:sldId id="370" r:id="rId17"/>
    <p:sldId id="351" r:id="rId18"/>
    <p:sldId id="369" r:id="rId19"/>
    <p:sldId id="377" r:id="rId20"/>
    <p:sldId id="349" r:id="rId21"/>
    <p:sldId id="289" r:id="rId22"/>
    <p:sldId id="379" r:id="rId23"/>
    <p:sldId id="292" r:id="rId24"/>
    <p:sldId id="374" r:id="rId25"/>
    <p:sldId id="372" r:id="rId26"/>
    <p:sldId id="373" r:id="rId27"/>
    <p:sldId id="326" r:id="rId28"/>
    <p:sldId id="362" r:id="rId29"/>
    <p:sldId id="328" r:id="rId30"/>
    <p:sldId id="365" r:id="rId31"/>
    <p:sldId id="366" r:id="rId32"/>
    <p:sldId id="330" r:id="rId33"/>
    <p:sldId id="361" r:id="rId34"/>
    <p:sldId id="333" r:id="rId35"/>
    <p:sldId id="309" r:id="rId36"/>
    <p:sldId id="32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7F8E0A-C1D7-1CEB-73B3-9A0FADA23F52}" name="Lotta Jokiniemi" initials="LJ" userId="S::ljokiniemi@triumf.ca::555f5105-dbff-4be1-9eca-2f427a997e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C000"/>
    <a:srgbClr val="02FF00"/>
    <a:srgbClr val="0A0BFF"/>
    <a:srgbClr val="FF0000"/>
    <a:srgbClr val="DEEBF7"/>
    <a:srgbClr val="008080"/>
    <a:srgbClr val="BF0140"/>
    <a:srgbClr val="00BAB9"/>
    <a:srgbClr val="FF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041"/>
    <p:restoredTop sz="96041"/>
  </p:normalViewPr>
  <p:slideViewPr>
    <p:cSldViewPr snapToGrid="0">
      <p:cViewPr varScale="1">
        <p:scale>
          <a:sx n="57" d="100"/>
          <a:sy n="57" d="100"/>
        </p:scale>
        <p:origin x="192" y="1384"/>
      </p:cViewPr>
      <p:guideLst/>
    </p:cSldViewPr>
  </p:slideViewPr>
  <p:outlineViewPr>
    <p:cViewPr>
      <p:scale>
        <a:sx n="33" d="100"/>
        <a:sy n="33" d="100"/>
      </p:scale>
      <p:origin x="0" y="-2663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A5053-F98A-6141-BEA5-CE24843DD3F2}" type="doc">
      <dgm:prSet loTypeId="urn:microsoft.com/office/officeart/2005/8/layout/chevron1" loCatId="" qsTypeId="urn:microsoft.com/office/officeart/2005/8/quickstyle/simple1" qsCatId="simple" csTypeId="urn:microsoft.com/office/officeart/2005/8/colors/colorful5" csCatId="colorful" phldr="1"/>
      <dgm:spPr/>
    </dgm:pt>
    <dgm:pt modelId="{0728FCC8-4B10-5D4A-8ABD-1F646FB625A0}">
      <dgm:prSet phldrT="[Text]"/>
      <dgm:spPr/>
      <dgm:t>
        <a:bodyPr/>
        <a:lstStyle/>
        <a:p>
          <a:r>
            <a:rPr lang="en-US" dirty="0"/>
            <a:t>2025</a:t>
          </a:r>
        </a:p>
      </dgm:t>
    </dgm:pt>
    <dgm:pt modelId="{781BA459-7A91-5347-8E0F-71277440802E}" type="parTrans" cxnId="{2012805D-2901-DF47-B619-9A95A8EFE1D5}">
      <dgm:prSet/>
      <dgm:spPr/>
      <dgm:t>
        <a:bodyPr/>
        <a:lstStyle/>
        <a:p>
          <a:endParaRPr lang="en-US"/>
        </a:p>
      </dgm:t>
    </dgm:pt>
    <dgm:pt modelId="{2876C034-E663-E647-87BA-56B6B2FEC6B0}" type="sibTrans" cxnId="{2012805D-2901-DF47-B619-9A95A8EFE1D5}">
      <dgm:prSet/>
      <dgm:spPr/>
      <dgm:t>
        <a:bodyPr/>
        <a:lstStyle/>
        <a:p>
          <a:endParaRPr lang="en-US"/>
        </a:p>
      </dgm:t>
    </dgm:pt>
    <dgm:pt modelId="{D2DED43F-7FE0-5A45-A107-E857C89C8479}">
      <dgm:prSet phldrT="[Text]"/>
      <dgm:spPr/>
      <dgm:t>
        <a:bodyPr/>
        <a:lstStyle/>
        <a:p>
          <a:r>
            <a:rPr lang="en-US" dirty="0"/>
            <a:t>2026</a:t>
          </a:r>
        </a:p>
      </dgm:t>
    </dgm:pt>
    <dgm:pt modelId="{37C12622-98DA-1542-B950-8CCF1F391FDD}" type="parTrans" cxnId="{281796D0-FAAC-D14A-B15A-D83C118429BD}">
      <dgm:prSet/>
      <dgm:spPr/>
      <dgm:t>
        <a:bodyPr/>
        <a:lstStyle/>
        <a:p>
          <a:endParaRPr lang="en-US"/>
        </a:p>
      </dgm:t>
    </dgm:pt>
    <dgm:pt modelId="{5F028012-15B9-834C-9754-6E1CCD8164DB}" type="sibTrans" cxnId="{281796D0-FAAC-D14A-B15A-D83C118429BD}">
      <dgm:prSet/>
      <dgm:spPr/>
      <dgm:t>
        <a:bodyPr/>
        <a:lstStyle/>
        <a:p>
          <a:endParaRPr lang="en-US"/>
        </a:p>
      </dgm:t>
    </dgm:pt>
    <dgm:pt modelId="{C05D8200-60FB-524A-A5C4-1443E661328E}">
      <dgm:prSet phldrT="[Text]"/>
      <dgm:spPr/>
      <dgm:t>
        <a:bodyPr/>
        <a:lstStyle/>
        <a:p>
          <a:r>
            <a:rPr lang="en-US" dirty="0"/>
            <a:t>2027</a:t>
          </a:r>
        </a:p>
      </dgm:t>
    </dgm:pt>
    <dgm:pt modelId="{3C14A177-ED76-7E4B-B760-A1C8218F19F9}" type="parTrans" cxnId="{C1BF5D18-27C7-F442-A04F-CC40B9391F11}">
      <dgm:prSet/>
      <dgm:spPr/>
      <dgm:t>
        <a:bodyPr/>
        <a:lstStyle/>
        <a:p>
          <a:endParaRPr lang="en-US"/>
        </a:p>
      </dgm:t>
    </dgm:pt>
    <dgm:pt modelId="{2CDA1822-7716-6342-A3EB-F4F6A98AB31F}" type="sibTrans" cxnId="{C1BF5D18-27C7-F442-A04F-CC40B9391F11}">
      <dgm:prSet/>
      <dgm:spPr/>
      <dgm:t>
        <a:bodyPr/>
        <a:lstStyle/>
        <a:p>
          <a:endParaRPr lang="en-US"/>
        </a:p>
      </dgm:t>
    </dgm:pt>
    <dgm:pt modelId="{24F89CA7-AFD3-484C-9551-040FD1C9C6FF}">
      <dgm:prSet phldrT="[Text]"/>
      <dgm:spPr/>
      <dgm:t>
        <a:bodyPr/>
        <a:lstStyle/>
        <a:p>
          <a:r>
            <a:rPr lang="en-US" dirty="0"/>
            <a:t>2029</a:t>
          </a:r>
        </a:p>
      </dgm:t>
    </dgm:pt>
    <dgm:pt modelId="{9F6BC385-99F6-0447-BFB0-1E086FA07FB6}" type="parTrans" cxnId="{717A27A3-5622-FF40-B1C4-7277B54A5461}">
      <dgm:prSet/>
      <dgm:spPr/>
      <dgm:t>
        <a:bodyPr/>
        <a:lstStyle/>
        <a:p>
          <a:endParaRPr lang="en-US"/>
        </a:p>
      </dgm:t>
    </dgm:pt>
    <dgm:pt modelId="{41D82072-9DA2-314C-B909-5073D7F9591C}" type="sibTrans" cxnId="{717A27A3-5622-FF40-B1C4-7277B54A5461}">
      <dgm:prSet/>
      <dgm:spPr/>
      <dgm:t>
        <a:bodyPr/>
        <a:lstStyle/>
        <a:p>
          <a:endParaRPr lang="en-US"/>
        </a:p>
      </dgm:t>
    </dgm:pt>
    <dgm:pt modelId="{09E1F7DE-B1E0-564D-81CB-5BD09F5556A8}">
      <dgm:prSet phldrT="[Text]"/>
      <dgm:spPr/>
      <dgm:t>
        <a:bodyPr/>
        <a:lstStyle/>
        <a:p>
          <a:r>
            <a:rPr lang="en-US" dirty="0"/>
            <a:t>2028</a:t>
          </a:r>
        </a:p>
      </dgm:t>
    </dgm:pt>
    <dgm:pt modelId="{9F93F3AC-C969-9941-AA7D-3E86ACFAB718}" type="parTrans" cxnId="{A9D8422F-7DAF-7041-BDAF-111463307E53}">
      <dgm:prSet/>
      <dgm:spPr/>
      <dgm:t>
        <a:bodyPr/>
        <a:lstStyle/>
        <a:p>
          <a:endParaRPr lang="en-US"/>
        </a:p>
      </dgm:t>
    </dgm:pt>
    <dgm:pt modelId="{DBD06B20-0F9A-A64A-B554-60F500A33047}" type="sibTrans" cxnId="{A9D8422F-7DAF-7041-BDAF-111463307E53}">
      <dgm:prSet/>
      <dgm:spPr/>
      <dgm:t>
        <a:bodyPr/>
        <a:lstStyle/>
        <a:p>
          <a:endParaRPr lang="en-US"/>
        </a:p>
      </dgm:t>
    </dgm:pt>
    <dgm:pt modelId="{CE029F67-2934-CC4D-961F-BA485C198915}">
      <dgm:prSet phldrT="[Text]"/>
      <dgm:spPr/>
      <dgm:t>
        <a:bodyPr/>
        <a:lstStyle/>
        <a:p>
          <a:r>
            <a:rPr lang="en-US" dirty="0"/>
            <a:t>2030</a:t>
          </a:r>
        </a:p>
      </dgm:t>
    </dgm:pt>
    <dgm:pt modelId="{4FE5F88B-299C-F44F-B7B4-52667B8A6778}" type="parTrans" cxnId="{3964A244-EE0E-654D-9F07-9E3AE95AA050}">
      <dgm:prSet/>
      <dgm:spPr/>
      <dgm:t>
        <a:bodyPr/>
        <a:lstStyle/>
        <a:p>
          <a:endParaRPr lang="en-US"/>
        </a:p>
      </dgm:t>
    </dgm:pt>
    <dgm:pt modelId="{46A63FD5-126E-5946-903A-E09DB029A6D3}" type="sibTrans" cxnId="{3964A244-EE0E-654D-9F07-9E3AE95AA050}">
      <dgm:prSet/>
      <dgm:spPr/>
      <dgm:t>
        <a:bodyPr/>
        <a:lstStyle/>
        <a:p>
          <a:endParaRPr lang="en-US"/>
        </a:p>
      </dgm:t>
    </dgm:pt>
    <dgm:pt modelId="{E122C64D-4FA4-6F48-BC9B-EA3359C31598}" type="pres">
      <dgm:prSet presAssocID="{AE6A5053-F98A-6141-BEA5-CE24843DD3F2}" presName="Name0" presStyleCnt="0">
        <dgm:presLayoutVars>
          <dgm:dir/>
          <dgm:animLvl val="lvl"/>
          <dgm:resizeHandles val="exact"/>
        </dgm:presLayoutVars>
      </dgm:prSet>
      <dgm:spPr/>
    </dgm:pt>
    <dgm:pt modelId="{741E26E5-2E83-B24A-987E-3A15C9001D10}" type="pres">
      <dgm:prSet presAssocID="{0728FCC8-4B10-5D4A-8ABD-1F646FB625A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7EDF25F-872F-7448-9A36-4DA21AB2DE7E}" type="pres">
      <dgm:prSet presAssocID="{2876C034-E663-E647-87BA-56B6B2FEC6B0}" presName="parTxOnlySpace" presStyleCnt="0"/>
      <dgm:spPr/>
    </dgm:pt>
    <dgm:pt modelId="{1B74CF21-C71E-6B41-AF60-F3AD8705401D}" type="pres">
      <dgm:prSet presAssocID="{D2DED43F-7FE0-5A45-A107-E857C89C847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8688A20-9977-024B-90DE-9CB5E412EAE6}" type="pres">
      <dgm:prSet presAssocID="{5F028012-15B9-834C-9754-6E1CCD8164DB}" presName="parTxOnlySpace" presStyleCnt="0"/>
      <dgm:spPr/>
    </dgm:pt>
    <dgm:pt modelId="{3A61C39A-0465-0543-8E60-140FDBD386CD}" type="pres">
      <dgm:prSet presAssocID="{C05D8200-60FB-524A-A5C4-1443E661328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83E2F1D-51D9-D948-88E7-60CAF70E8386}" type="pres">
      <dgm:prSet presAssocID="{2CDA1822-7716-6342-A3EB-F4F6A98AB31F}" presName="parTxOnlySpace" presStyleCnt="0"/>
      <dgm:spPr/>
    </dgm:pt>
    <dgm:pt modelId="{DE372A14-AB8A-0E45-8792-2C79F4B281CF}" type="pres">
      <dgm:prSet presAssocID="{09E1F7DE-B1E0-564D-81CB-5BD09F5556A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25EA503-50AA-3E4A-871B-81DA7FFD8980}" type="pres">
      <dgm:prSet presAssocID="{DBD06B20-0F9A-A64A-B554-60F500A33047}" presName="parTxOnlySpace" presStyleCnt="0"/>
      <dgm:spPr/>
    </dgm:pt>
    <dgm:pt modelId="{F114ABF2-60D8-4E40-AAD2-E358AAD79B4B}" type="pres">
      <dgm:prSet presAssocID="{24F89CA7-AFD3-484C-9551-040FD1C9C6F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4625287-9FF0-9E4C-B009-AE828A89B690}" type="pres">
      <dgm:prSet presAssocID="{41D82072-9DA2-314C-B909-5073D7F9591C}" presName="parTxOnlySpace" presStyleCnt="0"/>
      <dgm:spPr/>
    </dgm:pt>
    <dgm:pt modelId="{0BE027F1-8477-B64A-AF3A-C4EE03B8A84E}" type="pres">
      <dgm:prSet presAssocID="{CE029F67-2934-CC4D-961F-BA485C198915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D876006-6805-E746-BD40-D1534835CF5B}" type="presOf" srcId="{D2DED43F-7FE0-5A45-A107-E857C89C8479}" destId="{1B74CF21-C71E-6B41-AF60-F3AD8705401D}" srcOrd="0" destOrd="0" presId="urn:microsoft.com/office/officeart/2005/8/layout/chevron1"/>
    <dgm:cxn modelId="{256C7B0A-8601-9D4B-B8ED-45CDC3084C87}" type="presOf" srcId="{CE029F67-2934-CC4D-961F-BA485C198915}" destId="{0BE027F1-8477-B64A-AF3A-C4EE03B8A84E}" srcOrd="0" destOrd="0" presId="urn:microsoft.com/office/officeart/2005/8/layout/chevron1"/>
    <dgm:cxn modelId="{C1BF5D18-27C7-F442-A04F-CC40B9391F11}" srcId="{AE6A5053-F98A-6141-BEA5-CE24843DD3F2}" destId="{C05D8200-60FB-524A-A5C4-1443E661328E}" srcOrd="2" destOrd="0" parTransId="{3C14A177-ED76-7E4B-B760-A1C8218F19F9}" sibTransId="{2CDA1822-7716-6342-A3EB-F4F6A98AB31F}"/>
    <dgm:cxn modelId="{75C2322A-42EE-4147-920F-4B8C40E974B8}" type="presOf" srcId="{0728FCC8-4B10-5D4A-8ABD-1F646FB625A0}" destId="{741E26E5-2E83-B24A-987E-3A15C9001D10}" srcOrd="0" destOrd="0" presId="urn:microsoft.com/office/officeart/2005/8/layout/chevron1"/>
    <dgm:cxn modelId="{A9D8422F-7DAF-7041-BDAF-111463307E53}" srcId="{AE6A5053-F98A-6141-BEA5-CE24843DD3F2}" destId="{09E1F7DE-B1E0-564D-81CB-5BD09F5556A8}" srcOrd="3" destOrd="0" parTransId="{9F93F3AC-C969-9941-AA7D-3E86ACFAB718}" sibTransId="{DBD06B20-0F9A-A64A-B554-60F500A33047}"/>
    <dgm:cxn modelId="{ED93FE39-21F0-F547-940F-389E6242F72C}" type="presOf" srcId="{C05D8200-60FB-524A-A5C4-1443E661328E}" destId="{3A61C39A-0465-0543-8E60-140FDBD386CD}" srcOrd="0" destOrd="0" presId="urn:microsoft.com/office/officeart/2005/8/layout/chevron1"/>
    <dgm:cxn modelId="{3964A244-EE0E-654D-9F07-9E3AE95AA050}" srcId="{AE6A5053-F98A-6141-BEA5-CE24843DD3F2}" destId="{CE029F67-2934-CC4D-961F-BA485C198915}" srcOrd="5" destOrd="0" parTransId="{4FE5F88B-299C-F44F-B7B4-52667B8A6778}" sibTransId="{46A63FD5-126E-5946-903A-E09DB029A6D3}"/>
    <dgm:cxn modelId="{2012805D-2901-DF47-B619-9A95A8EFE1D5}" srcId="{AE6A5053-F98A-6141-BEA5-CE24843DD3F2}" destId="{0728FCC8-4B10-5D4A-8ABD-1F646FB625A0}" srcOrd="0" destOrd="0" parTransId="{781BA459-7A91-5347-8E0F-71277440802E}" sibTransId="{2876C034-E663-E647-87BA-56B6B2FEC6B0}"/>
    <dgm:cxn modelId="{D9DD8E9F-474F-1046-8F5E-B7D3CFE1B5A9}" type="presOf" srcId="{09E1F7DE-B1E0-564D-81CB-5BD09F5556A8}" destId="{DE372A14-AB8A-0E45-8792-2C79F4B281CF}" srcOrd="0" destOrd="0" presId="urn:microsoft.com/office/officeart/2005/8/layout/chevron1"/>
    <dgm:cxn modelId="{717A27A3-5622-FF40-B1C4-7277B54A5461}" srcId="{AE6A5053-F98A-6141-BEA5-CE24843DD3F2}" destId="{24F89CA7-AFD3-484C-9551-040FD1C9C6FF}" srcOrd="4" destOrd="0" parTransId="{9F6BC385-99F6-0447-BFB0-1E086FA07FB6}" sibTransId="{41D82072-9DA2-314C-B909-5073D7F9591C}"/>
    <dgm:cxn modelId="{FC2988AB-5F27-214F-A04C-BDF78926766D}" type="presOf" srcId="{24F89CA7-AFD3-484C-9551-040FD1C9C6FF}" destId="{F114ABF2-60D8-4E40-AAD2-E358AAD79B4B}" srcOrd="0" destOrd="0" presId="urn:microsoft.com/office/officeart/2005/8/layout/chevron1"/>
    <dgm:cxn modelId="{281796D0-FAAC-D14A-B15A-D83C118429BD}" srcId="{AE6A5053-F98A-6141-BEA5-CE24843DD3F2}" destId="{D2DED43F-7FE0-5A45-A107-E857C89C8479}" srcOrd="1" destOrd="0" parTransId="{37C12622-98DA-1542-B950-8CCF1F391FDD}" sibTransId="{5F028012-15B9-834C-9754-6E1CCD8164DB}"/>
    <dgm:cxn modelId="{96CC53FF-ED35-DD4E-9F0B-783E4FBFF56B}" type="presOf" srcId="{AE6A5053-F98A-6141-BEA5-CE24843DD3F2}" destId="{E122C64D-4FA4-6F48-BC9B-EA3359C31598}" srcOrd="0" destOrd="0" presId="urn:microsoft.com/office/officeart/2005/8/layout/chevron1"/>
    <dgm:cxn modelId="{CCB22A8A-71A1-F94A-A69C-7B8457E02183}" type="presParOf" srcId="{E122C64D-4FA4-6F48-BC9B-EA3359C31598}" destId="{741E26E5-2E83-B24A-987E-3A15C9001D10}" srcOrd="0" destOrd="0" presId="urn:microsoft.com/office/officeart/2005/8/layout/chevron1"/>
    <dgm:cxn modelId="{B2353637-335F-4C44-9D11-C1284A64DD39}" type="presParOf" srcId="{E122C64D-4FA4-6F48-BC9B-EA3359C31598}" destId="{07EDF25F-872F-7448-9A36-4DA21AB2DE7E}" srcOrd="1" destOrd="0" presId="urn:microsoft.com/office/officeart/2005/8/layout/chevron1"/>
    <dgm:cxn modelId="{F86BC253-9BB1-6042-8AA6-143BC0F6637B}" type="presParOf" srcId="{E122C64D-4FA4-6F48-BC9B-EA3359C31598}" destId="{1B74CF21-C71E-6B41-AF60-F3AD8705401D}" srcOrd="2" destOrd="0" presId="urn:microsoft.com/office/officeart/2005/8/layout/chevron1"/>
    <dgm:cxn modelId="{4326A0F2-4922-7146-966A-048219132333}" type="presParOf" srcId="{E122C64D-4FA4-6F48-BC9B-EA3359C31598}" destId="{98688A20-9977-024B-90DE-9CB5E412EAE6}" srcOrd="3" destOrd="0" presId="urn:microsoft.com/office/officeart/2005/8/layout/chevron1"/>
    <dgm:cxn modelId="{33B3D327-A682-C945-B39A-6C20A5500A28}" type="presParOf" srcId="{E122C64D-4FA4-6F48-BC9B-EA3359C31598}" destId="{3A61C39A-0465-0543-8E60-140FDBD386CD}" srcOrd="4" destOrd="0" presId="urn:microsoft.com/office/officeart/2005/8/layout/chevron1"/>
    <dgm:cxn modelId="{8CBE1FD1-7021-6340-8049-791C053E88FD}" type="presParOf" srcId="{E122C64D-4FA4-6F48-BC9B-EA3359C31598}" destId="{183E2F1D-51D9-D948-88E7-60CAF70E8386}" srcOrd="5" destOrd="0" presId="urn:microsoft.com/office/officeart/2005/8/layout/chevron1"/>
    <dgm:cxn modelId="{BAA3D797-0BEA-C54D-84D1-E399B26E50EF}" type="presParOf" srcId="{E122C64D-4FA4-6F48-BC9B-EA3359C31598}" destId="{DE372A14-AB8A-0E45-8792-2C79F4B281CF}" srcOrd="6" destOrd="0" presId="urn:microsoft.com/office/officeart/2005/8/layout/chevron1"/>
    <dgm:cxn modelId="{0B5278C8-A3C0-8C4A-8AC8-883212BF1F75}" type="presParOf" srcId="{E122C64D-4FA4-6F48-BC9B-EA3359C31598}" destId="{725EA503-50AA-3E4A-871B-81DA7FFD8980}" srcOrd="7" destOrd="0" presId="urn:microsoft.com/office/officeart/2005/8/layout/chevron1"/>
    <dgm:cxn modelId="{0B6EE624-B21A-5949-BAA1-89F0AD9F3E8A}" type="presParOf" srcId="{E122C64D-4FA4-6F48-BC9B-EA3359C31598}" destId="{F114ABF2-60D8-4E40-AAD2-E358AAD79B4B}" srcOrd="8" destOrd="0" presId="urn:microsoft.com/office/officeart/2005/8/layout/chevron1"/>
    <dgm:cxn modelId="{72729FD2-74C0-394A-9BD2-D110A485F229}" type="presParOf" srcId="{E122C64D-4FA4-6F48-BC9B-EA3359C31598}" destId="{D4625287-9FF0-9E4C-B009-AE828A89B690}" srcOrd="9" destOrd="0" presId="urn:microsoft.com/office/officeart/2005/8/layout/chevron1"/>
    <dgm:cxn modelId="{CF1D791D-4808-1A4F-A19E-D1CCF2F7075C}" type="presParOf" srcId="{E122C64D-4FA4-6F48-BC9B-EA3359C31598}" destId="{0BE027F1-8477-B64A-AF3A-C4EE03B8A84E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E26E5-2E83-B24A-987E-3A15C9001D10}">
      <dsp:nvSpPr>
        <dsp:cNvPr id="0" name=""/>
        <dsp:cNvSpPr/>
      </dsp:nvSpPr>
      <dsp:spPr>
        <a:xfrm>
          <a:off x="5235" y="1945703"/>
          <a:ext cx="1947546" cy="7790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2025</a:t>
          </a:r>
        </a:p>
      </dsp:txBody>
      <dsp:txXfrm>
        <a:off x="394744" y="1945703"/>
        <a:ext cx="1168528" cy="779018"/>
      </dsp:txXfrm>
    </dsp:sp>
    <dsp:sp modelId="{1B74CF21-C71E-6B41-AF60-F3AD8705401D}">
      <dsp:nvSpPr>
        <dsp:cNvPr id="0" name=""/>
        <dsp:cNvSpPr/>
      </dsp:nvSpPr>
      <dsp:spPr>
        <a:xfrm>
          <a:off x="1758026" y="1945703"/>
          <a:ext cx="1947546" cy="779018"/>
        </a:xfrm>
        <a:prstGeom prst="chevron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2026</a:t>
          </a:r>
        </a:p>
      </dsp:txBody>
      <dsp:txXfrm>
        <a:off x="2147535" y="1945703"/>
        <a:ext cx="1168528" cy="779018"/>
      </dsp:txXfrm>
    </dsp:sp>
    <dsp:sp modelId="{3A61C39A-0465-0543-8E60-140FDBD386CD}">
      <dsp:nvSpPr>
        <dsp:cNvPr id="0" name=""/>
        <dsp:cNvSpPr/>
      </dsp:nvSpPr>
      <dsp:spPr>
        <a:xfrm>
          <a:off x="3510818" y="1945703"/>
          <a:ext cx="1947546" cy="779018"/>
        </a:xfrm>
        <a:prstGeom prst="chevron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2027</a:t>
          </a:r>
        </a:p>
      </dsp:txBody>
      <dsp:txXfrm>
        <a:off x="3900327" y="1945703"/>
        <a:ext cx="1168528" cy="779018"/>
      </dsp:txXfrm>
    </dsp:sp>
    <dsp:sp modelId="{DE372A14-AB8A-0E45-8792-2C79F4B281CF}">
      <dsp:nvSpPr>
        <dsp:cNvPr id="0" name=""/>
        <dsp:cNvSpPr/>
      </dsp:nvSpPr>
      <dsp:spPr>
        <a:xfrm>
          <a:off x="5263610" y="1945703"/>
          <a:ext cx="1947546" cy="779018"/>
        </a:xfrm>
        <a:prstGeom prst="chevron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2028</a:t>
          </a:r>
        </a:p>
      </dsp:txBody>
      <dsp:txXfrm>
        <a:off x="5653119" y="1945703"/>
        <a:ext cx="1168528" cy="779018"/>
      </dsp:txXfrm>
    </dsp:sp>
    <dsp:sp modelId="{F114ABF2-60D8-4E40-AAD2-E358AAD79B4B}">
      <dsp:nvSpPr>
        <dsp:cNvPr id="0" name=""/>
        <dsp:cNvSpPr/>
      </dsp:nvSpPr>
      <dsp:spPr>
        <a:xfrm>
          <a:off x="7016401" y="1945703"/>
          <a:ext cx="1947546" cy="779018"/>
        </a:xfrm>
        <a:prstGeom prst="chevron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2029</a:t>
          </a:r>
        </a:p>
      </dsp:txBody>
      <dsp:txXfrm>
        <a:off x="7405910" y="1945703"/>
        <a:ext cx="1168528" cy="779018"/>
      </dsp:txXfrm>
    </dsp:sp>
    <dsp:sp modelId="{0BE027F1-8477-B64A-AF3A-C4EE03B8A84E}">
      <dsp:nvSpPr>
        <dsp:cNvPr id="0" name=""/>
        <dsp:cNvSpPr/>
      </dsp:nvSpPr>
      <dsp:spPr>
        <a:xfrm>
          <a:off x="8769193" y="1945703"/>
          <a:ext cx="1947546" cy="779018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2030</a:t>
          </a:r>
        </a:p>
      </dsp:txBody>
      <dsp:txXfrm>
        <a:off x="9158702" y="1945703"/>
        <a:ext cx="1168528" cy="779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7E50C-47E9-424D-B798-13D7D44709BF}" type="datetimeFigureOut">
              <a:rPr lang="en-US" smtClean="0"/>
              <a:t>1/24/25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2FBCA-B8E5-644A-BC86-5CB419FCF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9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that ab initio methods are systematically improvable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2FBCA-B8E5-644A-BC86-5CB419FCFB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1305038"/>
            <a:ext cx="5172769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09" y="2244121"/>
            <a:ext cx="5172771" cy="41339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6245815" y="1305038"/>
            <a:ext cx="517277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245817" y="2244120"/>
            <a:ext cx="5172772" cy="41339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498687"/>
            <a:ext cx="10645179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6352782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1302539"/>
            <a:ext cx="7687507" cy="5169760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0" y="511822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1302538"/>
            <a:ext cx="6921889" cy="5169761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6751761" y="3588762"/>
            <a:ext cx="5169760" cy="5973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10731045" cy="1581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2025-01-24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0" y="490784"/>
            <a:ext cx="10721636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1302540"/>
            <a:ext cx="10721635" cy="4669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q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1302539"/>
            <a:ext cx="5100448" cy="50755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q"/>
              <a:defRPr sz="28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318144" y="1302539"/>
            <a:ext cx="5110502" cy="50755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q"/>
              <a:defRPr sz="28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ttps://www.publicdomainpictures.net/en/view-image.php?image=209039&amp;picture=physical-world-map-robinson" TargetMode="External"/><Relationship Id="rId7" Type="http://schemas.openxmlformats.org/officeDocument/2006/relationships/image" Target="../media/image11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92.png"/><Relationship Id="rId4" Type="http://schemas.openxmlformats.org/officeDocument/2006/relationships/image" Target="../media/image122.png"/><Relationship Id="rId9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68.png"/><Relationship Id="rId7" Type="http://schemas.openxmlformats.org/officeDocument/2006/relationships/image" Target="../media/image63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emf"/><Relationship Id="rId11" Type="http://schemas.openxmlformats.org/officeDocument/2006/relationships/image" Target="../media/image72.png"/><Relationship Id="rId5" Type="http://schemas.openxmlformats.org/officeDocument/2006/relationships/image" Target="../media/image67.emf"/><Relationship Id="rId10" Type="http://schemas.openxmlformats.org/officeDocument/2006/relationships/image" Target="../media/image71.png"/><Relationship Id="rId4" Type="http://schemas.openxmlformats.org/officeDocument/2006/relationships/image" Target="../media/image68.emf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7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20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8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2.sv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F37A-AE24-011C-7AE7-E3D7D7515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25" y="1262623"/>
            <a:ext cx="4088179" cy="2385391"/>
          </a:xfrm>
        </p:spPr>
        <p:txBody>
          <a:bodyPr>
            <a:noAutofit/>
          </a:bodyPr>
          <a:lstStyle/>
          <a:p>
            <a:r>
              <a:rPr lang="en-US" dirty="0"/>
              <a:t>Probing New Physics via Nuclear-Weak Processes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73C76-9EE3-B165-8965-A49CE804F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4758396" cy="900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Lotta Jokiniemi (she/her/hers)</a:t>
            </a:r>
          </a:p>
          <a:p>
            <a:r>
              <a:rPr lang="en-US" dirty="0"/>
              <a:t>Postdoctoral Fellow, Theory Department, TRIUMF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3544A-740F-94B1-A9EF-0BB8690D30AC}"/>
              </a:ext>
            </a:extLst>
          </p:cNvPr>
          <p:cNvSpPr txBox="1"/>
          <p:nvPr/>
        </p:nvSpPr>
        <p:spPr>
          <a:xfrm>
            <a:off x="662726" y="5158760"/>
            <a:ext cx="423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University of Tennessee, Knoxville</a:t>
            </a:r>
          </a:p>
          <a:p>
            <a:r>
              <a:rPr lang="en-US">
                <a:solidFill>
                  <a:schemeClr val="accent3"/>
                </a:solidFill>
              </a:rPr>
              <a:t>01/24/2025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93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BCB3AD-A927-9524-AC73-DC0055F2C2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Neutrinoless</a:t>
                </a:r>
                <a:r>
                  <a:rPr lang="en-US" dirty="0"/>
                  <a:t> Double-Beta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) Decay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BCB3AD-A927-9524-AC73-DC0055F2C2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497B4-E640-8706-DDE6-008CCB3FD5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2" y="1141112"/>
                <a:ext cx="6093402" cy="5226103"/>
              </a:xfrm>
            </p:spPr>
            <p:txBody>
              <a:bodyPr>
                <a:noAutofit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800" dirty="0"/>
                  <a:t>Creates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matter but no antimatter</a:t>
                </a:r>
                <a:r>
                  <a:rPr lang="en-US" sz="2800" dirty="0"/>
                  <a:t>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CA" sz="2800" b="0" dirty="0">
                    <a:ea typeface="Cambria Math" panose="02040503050406030204" pitchFamily="18" charset="0"/>
                  </a:rPr>
                </a:br>
                <a:endParaRPr lang="en-CA" sz="2800" b="0" dirty="0">
                  <a:ea typeface="Cambria Math" panose="02040503050406030204" pitchFamily="18" charset="0"/>
                </a:endParaRPr>
              </a:p>
              <a:p>
                <a:r>
                  <a:rPr lang="en-US" sz="2800" dirty="0"/>
                  <a:t>Requires that neutrino is its own antiparticle (</a:t>
                </a:r>
                <a:r>
                  <a:rPr lang="en-US" sz="2800" b="1" i="1" dirty="0">
                    <a:solidFill>
                      <a:srgbClr val="00B0F0"/>
                    </a:solidFill>
                  </a:rPr>
                  <a:t>Majorana particle</a:t>
                </a:r>
                <a:r>
                  <a:rPr lang="en-US" sz="2800" dirty="0"/>
                  <a:t>)</a:t>
                </a:r>
              </a:p>
              <a:p>
                <a:r>
                  <a:rPr lang="en-US" sz="2800" b="1" dirty="0">
                    <a:solidFill>
                      <a:srgbClr val="00B0F0"/>
                    </a:solidFill>
                  </a:rPr>
                  <a:t>Has not been observed </a:t>
                </a:r>
                <a:r>
                  <a:rPr lang="en-US" sz="2800" dirty="0"/>
                  <a:t>so far</a:t>
                </a:r>
              </a:p>
              <a:p>
                <a:r>
                  <a:rPr lang="en-US" sz="2800" dirty="0"/>
                  <a:t>If observed,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𝝂𝜷𝜷</m:t>
                        </m:r>
                      </m:sup>
                    </m:sSubSup>
                    <m:r>
                      <a:rPr lang="en-US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years</a:t>
                </a:r>
                <a:br>
                  <a:rPr lang="en-US" sz="2800" dirty="0"/>
                </a:br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/>
                  <a:t> years)</a:t>
                </a:r>
              </a:p>
              <a:p>
                <a:pPr>
                  <a:buFont typeface="Wingdings" pitchFamily="2" charset="2"/>
                  <a:buChar char="q"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497B4-E640-8706-DDE6-008CCB3FD5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2" y="1141112"/>
                <a:ext cx="6093402" cy="5226103"/>
              </a:xfrm>
              <a:blipFill>
                <a:blip r:embed="rId4"/>
                <a:stretch>
                  <a:fillRect l="-1663" r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886CC41-1AAE-A924-F337-0166D20487AF}"/>
                  </a:ext>
                </a:extLst>
              </p:cNvPr>
              <p:cNvSpPr/>
              <p:nvPr/>
            </p:nvSpPr>
            <p:spPr>
              <a:xfrm>
                <a:off x="6961457" y="1763070"/>
                <a:ext cx="4601090" cy="119240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)→(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+2)+2</m:t>
                      </m:r>
                      <m:sSup>
                        <m:sSupPr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886CC41-1AAE-A924-F337-0166D2048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457" y="1763070"/>
                <a:ext cx="4601090" cy="119240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4AF64D7-DC9F-C92C-BE3C-F8A96BC4E5FD}"/>
              </a:ext>
            </a:extLst>
          </p:cNvPr>
          <p:cNvSpPr/>
          <p:nvPr/>
        </p:nvSpPr>
        <p:spPr>
          <a:xfrm>
            <a:off x="4203192" y="2143406"/>
            <a:ext cx="780288" cy="55365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arrow pointing to a group of spheres&#10;&#10;Description automatically generated">
            <a:extLst>
              <a:ext uri="{FF2B5EF4-FFF2-40B4-BE49-F238E27FC236}">
                <a16:creationId xmlns:a16="http://schemas.microsoft.com/office/drawing/2014/main" id="{8363C590-A462-1D69-8799-F323E2A5B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752" y="3438097"/>
            <a:ext cx="4762500" cy="1828800"/>
          </a:xfrm>
          <a:prstGeom prst="rect">
            <a:avLst/>
          </a:prstGeom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03955935-F022-3553-211B-9BCD7DC23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471" y="201348"/>
            <a:ext cx="1045028" cy="1375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4D37A7-28D6-10D4-0AA5-683AE6838D32}"/>
              </a:ext>
            </a:extLst>
          </p:cNvPr>
          <p:cNvSpPr txBox="1"/>
          <p:nvPr/>
        </p:nvSpPr>
        <p:spPr>
          <a:xfrm>
            <a:off x="9715499" y="788414"/>
            <a:ext cx="2090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1"/>
                </a:solidFill>
              </a:rPr>
              <a:t>E. Majorana 1937</a:t>
            </a:r>
          </a:p>
        </p:txBody>
      </p:sp>
    </p:spTree>
    <p:extLst>
      <p:ext uri="{BB962C8B-B14F-4D97-AF65-F5344CB8AC3E}">
        <p14:creationId xmlns:p14="http://schemas.microsoft.com/office/powerpoint/2010/main" val="8735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8E8D-071B-68E6-24BF-D6B04793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experiments</a:t>
            </a:r>
          </a:p>
        </p:txBody>
      </p:sp>
      <p:pic>
        <p:nvPicPr>
          <p:cNvPr id="11" name="Content Placeholder 10" descr="A map of the world&#10;&#10;Description automatically generated">
            <a:extLst>
              <a:ext uri="{FF2B5EF4-FFF2-40B4-BE49-F238E27FC236}">
                <a16:creationId xmlns:a16="http://schemas.microsoft.com/office/drawing/2014/main" id="{692B57AA-F3E2-387E-55BA-50C58DA0A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9260" y="1301750"/>
            <a:ext cx="9225530" cy="46704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B6E7FD-98C7-F52F-B662-0E5AA766BAA4}"/>
                  </a:ext>
                </a:extLst>
              </p:cNvPr>
              <p:cNvSpPr txBox="1"/>
              <p:nvPr/>
            </p:nvSpPr>
            <p:spPr>
              <a:xfrm>
                <a:off x="9543539" y="3321235"/>
                <a:ext cx="2438401" cy="6990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LNGS (Italy):</a:t>
                </a:r>
              </a:p>
              <a:p>
                <a:r>
                  <a:rPr lang="en-US" dirty="0"/>
                  <a:t>CUPID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Mo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B6E7FD-98C7-F52F-B662-0E5AA766B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539" y="3321235"/>
                <a:ext cx="2438401" cy="6990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76EB59-A9B1-A1C8-5F07-F67D961633A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384758" y="2403672"/>
            <a:ext cx="3158781" cy="12670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126B0-BEA7-83DD-4E87-DA675A2930DB}"/>
                  </a:ext>
                </a:extLst>
              </p:cNvPr>
              <p:cNvSpPr txBox="1"/>
              <p:nvPr/>
            </p:nvSpPr>
            <p:spPr>
              <a:xfrm>
                <a:off x="9557582" y="5253139"/>
                <a:ext cx="2165685" cy="676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LSM (France):</a:t>
                </a:r>
              </a:p>
              <a:p>
                <a:r>
                  <a:rPr lang="en-US" dirty="0" err="1"/>
                  <a:t>SuperNEMO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Se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F126B0-BEA7-83DD-4E87-DA675A293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5253139"/>
                <a:ext cx="2165685" cy="676404"/>
              </a:xfrm>
              <a:prstGeom prst="rect">
                <a:avLst/>
              </a:prstGeom>
              <a:blipFill>
                <a:blip r:embed="rId5"/>
                <a:stretch>
                  <a:fillRect b="-1538"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075E16-D094-AA7B-09A8-F63BDD29FB3E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17236" y="2403672"/>
            <a:ext cx="3340346" cy="31876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9A4C5C-3830-FC49-4088-33803E29E92E}"/>
                  </a:ext>
                </a:extLst>
              </p:cNvPr>
              <p:cNvSpPr txBox="1"/>
              <p:nvPr/>
            </p:nvSpPr>
            <p:spPr>
              <a:xfrm>
                <a:off x="9403993" y="2227745"/>
                <a:ext cx="2548428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>
                    <a:sym typeface="Wingdings" pitchFamily="2" charset="2"/>
                  </a:rPr>
                  <a:t>Yemilab</a:t>
                </a:r>
                <a:r>
                  <a:rPr lang="en-US" u="sng" dirty="0">
                    <a:sym typeface="Wingdings" pitchFamily="2" charset="2"/>
                  </a:rPr>
                  <a:t> (Korea):</a:t>
                </a:r>
              </a:p>
              <a:p>
                <a:r>
                  <a:rPr lang="en-US" dirty="0"/>
                  <a:t>PandaX-III-200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9A4C5C-3830-FC49-4088-33803E29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993" y="2227745"/>
                <a:ext cx="2548428" cy="6762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814726-C041-BFB9-5D2F-2A1DCABAD7B9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8758989" y="2565883"/>
            <a:ext cx="645004" cy="6425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26F8D73-A8DE-A2D8-9B54-BE6BC93036D3}"/>
                  </a:ext>
                </a:extLst>
              </p:cNvPr>
              <p:cNvSpPr txBox="1"/>
              <p:nvPr/>
            </p:nvSpPr>
            <p:spPr>
              <a:xfrm>
                <a:off x="291025" y="1359814"/>
                <a:ext cx="2379361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SNOLAB (Canada):</a:t>
                </a:r>
              </a:p>
              <a:p>
                <a:r>
                  <a:rPr lang="en-US" dirty="0"/>
                  <a:t>SNO+II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26F8D73-A8DE-A2D8-9B54-BE6BC9303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25" y="1359814"/>
                <a:ext cx="2379361" cy="676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2D761A-E939-65EE-30FD-DF2B42664B33}"/>
                  </a:ext>
                </a:extLst>
              </p:cNvPr>
              <p:cNvSpPr txBox="1"/>
              <p:nvPr/>
            </p:nvSpPr>
            <p:spPr>
              <a:xfrm>
                <a:off x="9224970" y="1090623"/>
                <a:ext cx="2676006" cy="676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Kamioka (Japan):</a:t>
                </a:r>
              </a:p>
              <a:p>
                <a:r>
                  <a:rPr lang="en-US" dirty="0"/>
                  <a:t>KamLAND2-Zen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2D761A-E939-65EE-30FD-DF2B42664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970" y="1090623"/>
                <a:ext cx="2676006" cy="676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BB25E0D-8B65-552B-3D59-BC6F8E06973C}"/>
              </a:ext>
            </a:extLst>
          </p:cNvPr>
          <p:cNvCxnSpPr>
            <a:cxnSpLocks/>
          </p:cNvCxnSpPr>
          <p:nvPr/>
        </p:nvCxnSpPr>
        <p:spPr>
          <a:xfrm flipH="1">
            <a:off x="9276415" y="1820661"/>
            <a:ext cx="76133" cy="730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114B3D-BDCE-2D68-E375-27C6D565C313}"/>
              </a:ext>
            </a:extLst>
          </p:cNvPr>
          <p:cNvCxnSpPr>
            <a:cxnSpLocks/>
          </p:cNvCxnSpPr>
          <p:nvPr/>
        </p:nvCxnSpPr>
        <p:spPr>
          <a:xfrm>
            <a:off x="2670386" y="1766898"/>
            <a:ext cx="1484519" cy="460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B6339E-E8E2-299A-4FE1-4DEF5EB3D85A}"/>
                  </a:ext>
                </a:extLst>
              </p:cNvPr>
              <p:cNvSpPr txBox="1"/>
              <p:nvPr/>
            </p:nvSpPr>
            <p:spPr>
              <a:xfrm>
                <a:off x="1429260" y="6118733"/>
                <a:ext cx="8428724" cy="399276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+</a:t>
                </a:r>
                <a:r>
                  <a:rPr lang="en-US" dirty="0"/>
                  <a:t>nEXO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  <a:r>
                  <a:rPr lang="en-CA" dirty="0"/>
                  <a:t>, LEGEND-1000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</m:e>
                    </m:sPre>
                  </m:oMath>
                </a14:m>
                <a:r>
                  <a:rPr lang="en-CA" dirty="0"/>
                  <a:t>), NEXT-HD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), Darwin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lang="en-US" dirty="0"/>
                  <a:t>), …</a:t>
                </a:r>
                <a:r>
                  <a:rPr lang="en-CA" dirty="0"/>
                  <a:t> </a:t>
                </a:r>
                <a:endParaRPr lang="en-US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B6339E-E8E2-299A-4FE1-4DEF5EB3D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260" y="6118733"/>
                <a:ext cx="8428724" cy="3992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A1B13C-219E-E636-5781-BC1F64E2FAD7}"/>
                  </a:ext>
                </a:extLst>
              </p:cNvPr>
              <p:cNvSpPr txBox="1"/>
              <p:nvPr/>
            </p:nvSpPr>
            <p:spPr>
              <a:xfrm>
                <a:off x="3256430" y="3084418"/>
                <a:ext cx="4783377" cy="689163"/>
              </a:xfrm>
              <a:prstGeom prst="rect">
                <a:avLst/>
              </a:prstGeom>
              <a:solidFill>
                <a:srgbClr val="FFFFFF">
                  <a:alpha val="7451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Goal: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CA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𝟐𝟖</m:t>
                        </m:r>
                      </m:sup>
                    </m:sSup>
                  </m:oMath>
                </a14:m>
                <a:r>
                  <a:rPr lang="en-US" sz="3200" b="1" dirty="0"/>
                  <a:t> years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A1B13C-219E-E636-5781-BC1F64E2F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430" y="3084418"/>
                <a:ext cx="4783377" cy="689163"/>
              </a:xfrm>
              <a:prstGeom prst="rect">
                <a:avLst/>
              </a:prstGeom>
              <a:blipFill>
                <a:blip r:embed="rId10"/>
                <a:stretch>
                  <a:fillRect l="-1058" t="-5357" r="-794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0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6ED7-A154-BD1B-8575-21D38721FD5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Half-life of </a:t>
            </a:r>
            <a:r>
              <a:rPr lang="en-US" dirty="0" err="1"/>
              <a:t>neutrinoless</a:t>
            </a:r>
            <a:r>
              <a:rPr lang="en-US" dirty="0"/>
              <a:t> double-beta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836E72F-5BDF-F4A5-F91B-7C405BF48848}"/>
                  </a:ext>
                </a:extLst>
              </p:cNvPr>
              <p:cNvSpPr/>
              <p:nvPr/>
            </p:nvSpPr>
            <p:spPr>
              <a:xfrm>
                <a:off x="2629273" y="1193597"/>
                <a:ext cx="6393334" cy="112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  <m:sup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𝜈𝛽𝛽</m:t>
                              </m:r>
                            </m:sup>
                          </m:sSubSup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𝜈𝛽𝛽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CA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CA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𝜈𝛽𝛽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836E72F-5BDF-F4A5-F91B-7C405BF48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273" y="1193597"/>
                <a:ext cx="6393334" cy="1127039"/>
              </a:xfrm>
              <a:prstGeom prst="roundRect">
                <a:avLst/>
              </a:prstGeom>
              <a:blipFill>
                <a:blip r:embed="rId2"/>
                <a:stretch>
                  <a:fillRect b="-2970"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61BCB79D-7562-DF83-B5BB-1D73129BED4F}"/>
              </a:ext>
            </a:extLst>
          </p:cNvPr>
          <p:cNvSpPr/>
          <p:nvPr/>
        </p:nvSpPr>
        <p:spPr>
          <a:xfrm>
            <a:off x="3096594" y="1714479"/>
            <a:ext cx="1025236" cy="600265"/>
          </a:xfrm>
          <a:prstGeom prst="ellipse">
            <a:avLst/>
          </a:prstGeom>
          <a:solidFill>
            <a:srgbClr val="00B0F0">
              <a:alpha val="9804"/>
            </a:srgbClr>
          </a:solidFill>
          <a:ln w="28575"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569C17-0176-C7F8-7C27-FF582A21F847}"/>
              </a:ext>
            </a:extLst>
          </p:cNvPr>
          <p:cNvSpPr/>
          <p:nvPr/>
        </p:nvSpPr>
        <p:spPr>
          <a:xfrm>
            <a:off x="4800703" y="1354260"/>
            <a:ext cx="1025237" cy="720437"/>
          </a:xfrm>
          <a:prstGeom prst="ellipse">
            <a:avLst/>
          </a:prstGeom>
          <a:solidFill>
            <a:srgbClr val="00B0F0">
              <a:alpha val="9804"/>
            </a:srgbClr>
          </a:solidFill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E23B41-57BC-CDEB-D255-C32C8F3F9A67}"/>
              </a:ext>
            </a:extLst>
          </p:cNvPr>
          <p:cNvSpPr/>
          <p:nvPr/>
        </p:nvSpPr>
        <p:spPr>
          <a:xfrm>
            <a:off x="5784179" y="1354259"/>
            <a:ext cx="1191491" cy="720437"/>
          </a:xfrm>
          <a:prstGeom prst="ellipse">
            <a:avLst/>
          </a:prstGeom>
          <a:solidFill>
            <a:schemeClr val="accent2">
              <a:alpha val="9804"/>
            </a:schemeClr>
          </a:solidFill>
          <a:ln w="28575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9031DA-AFC7-44B5-1EF9-C48900347D86}"/>
              </a:ext>
            </a:extLst>
          </p:cNvPr>
          <p:cNvSpPr/>
          <p:nvPr/>
        </p:nvSpPr>
        <p:spPr>
          <a:xfrm>
            <a:off x="7260540" y="1159697"/>
            <a:ext cx="942111" cy="1030057"/>
          </a:xfrm>
          <a:prstGeom prst="ellipse">
            <a:avLst/>
          </a:prstGeom>
          <a:solidFill>
            <a:schemeClr val="accent6">
              <a:alpha val="9804"/>
            </a:schemeClr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9DFF1E-4838-6BBD-B3B3-E89229DA8564}"/>
              </a:ext>
            </a:extLst>
          </p:cNvPr>
          <p:cNvSpPr/>
          <p:nvPr/>
        </p:nvSpPr>
        <p:spPr>
          <a:xfrm>
            <a:off x="4335961" y="1414347"/>
            <a:ext cx="608946" cy="600264"/>
          </a:xfrm>
          <a:prstGeom prst="ellipse">
            <a:avLst/>
          </a:prstGeom>
          <a:solidFill>
            <a:srgbClr val="4472C4">
              <a:alpha val="9804"/>
            </a:srgbClr>
          </a:solidFill>
          <a:ln w="28575"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99221-4D4E-209E-F981-3575C46C531A}"/>
              </a:ext>
            </a:extLst>
          </p:cNvPr>
          <p:cNvSpPr txBox="1"/>
          <p:nvPr/>
        </p:nvSpPr>
        <p:spPr>
          <a:xfrm>
            <a:off x="681471" y="2941983"/>
            <a:ext cx="1465381" cy="461665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Half-life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D21B3-4C24-B5A7-D2B8-374B01FA09CF}"/>
              </a:ext>
            </a:extLst>
          </p:cNvPr>
          <p:cNvSpPr txBox="1"/>
          <p:nvPr/>
        </p:nvSpPr>
        <p:spPr>
          <a:xfrm>
            <a:off x="2629272" y="3228945"/>
            <a:ext cx="1929475" cy="830997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Axial-vector coupling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C1990-FF2E-8F6A-2AE0-A90E5C60025B}"/>
              </a:ext>
            </a:extLst>
          </p:cNvPr>
          <p:cNvSpPr txBox="1"/>
          <p:nvPr/>
        </p:nvSpPr>
        <p:spPr>
          <a:xfrm>
            <a:off x="5075583" y="3228945"/>
            <a:ext cx="1900087" cy="830997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Phase-space factor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A0FF1-3065-011D-5BEC-430B2D7043E2}"/>
              </a:ext>
            </a:extLst>
          </p:cNvPr>
          <p:cNvSpPr txBox="1"/>
          <p:nvPr/>
        </p:nvSpPr>
        <p:spPr>
          <a:xfrm>
            <a:off x="7659757" y="3228945"/>
            <a:ext cx="2345634" cy="830997"/>
          </a:xfrm>
          <a:prstGeom prst="rect">
            <a:avLst/>
          </a:prstGeom>
          <a:solidFill>
            <a:srgbClr val="ED7D31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Nuclear matrix element (NME)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C9CB9-723C-5CAF-B26C-917773CC695A}"/>
              </a:ext>
            </a:extLst>
          </p:cNvPr>
          <p:cNvSpPr txBox="1"/>
          <p:nvPr/>
        </p:nvSpPr>
        <p:spPr>
          <a:xfrm>
            <a:off x="10296939" y="2835965"/>
            <a:ext cx="1497496" cy="1200329"/>
          </a:xfrm>
          <a:prstGeom prst="rect">
            <a:avLst/>
          </a:prstGeom>
          <a:solidFill>
            <a:srgbClr val="70AD47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Effective Majorana 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D70D-4809-3B21-D45B-C90BED459B0B}"/>
              </a:ext>
            </a:extLst>
          </p:cNvPr>
          <p:cNvSpPr txBox="1"/>
          <p:nvPr/>
        </p:nvSpPr>
        <p:spPr>
          <a:xfrm>
            <a:off x="530087" y="3870890"/>
            <a:ext cx="176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Observable to be 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61380-6BEE-EA5F-2612-89909CBBC4AB}"/>
                  </a:ext>
                </a:extLst>
              </p:cNvPr>
              <p:cNvSpPr txBox="1"/>
              <p:nvPr/>
            </p:nvSpPr>
            <p:spPr>
              <a:xfrm>
                <a:off x="2629272" y="4439478"/>
                <a:ext cx="21714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</a:rPr>
                  <a:t>Known from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-decay of neutrons;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1.27</m:t>
                    </m:r>
                  </m:oMath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61380-6BEE-EA5F-2612-89909CBB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272" y="4439478"/>
                <a:ext cx="2171431" cy="923330"/>
              </a:xfrm>
              <a:prstGeom prst="rect">
                <a:avLst/>
              </a:prstGeom>
              <a:blipFill>
                <a:blip r:embed="rId3"/>
                <a:stretch>
                  <a:fillRect l="-1734" t="-270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33960D-B865-2120-66F0-23A1C92C04C1}"/>
                  </a:ext>
                </a:extLst>
              </p:cNvPr>
              <p:cNvSpPr txBox="1"/>
              <p:nvPr/>
            </p:nvSpPr>
            <p:spPr>
              <a:xfrm>
                <a:off x="5075583" y="4439478"/>
                <a:ext cx="20010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</a:rPr>
                  <a:t>Physics of the emitted electrons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 known from atomic physics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33960D-B865-2120-66F0-23A1C92C0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83" y="4439478"/>
                <a:ext cx="2001078" cy="1200329"/>
              </a:xfrm>
              <a:prstGeom prst="rect">
                <a:avLst/>
              </a:prstGeom>
              <a:blipFill>
                <a:blip r:embed="rId4"/>
                <a:stretch>
                  <a:fillRect l="-2516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7EBD708-60EC-8A04-85CF-F471C6D3D7F3}"/>
              </a:ext>
            </a:extLst>
          </p:cNvPr>
          <p:cNvSpPr txBox="1"/>
          <p:nvPr/>
        </p:nvSpPr>
        <p:spPr>
          <a:xfrm>
            <a:off x="7731595" y="4514501"/>
            <a:ext cx="2160104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From </a:t>
            </a:r>
            <a:r>
              <a:rPr lang="en-US" b="1" i="1" dirty="0">
                <a:solidFill>
                  <a:schemeClr val="accent1"/>
                </a:solidFill>
              </a:rPr>
              <a:t>nuclear theory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A938D-6DD7-B8FA-DB17-DB040A8EAACE}"/>
              </a:ext>
            </a:extLst>
          </p:cNvPr>
          <p:cNvSpPr txBox="1"/>
          <p:nvPr/>
        </p:nvSpPr>
        <p:spPr>
          <a:xfrm>
            <a:off x="10349949" y="4161183"/>
            <a:ext cx="1510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New physics we want to extract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CAC7B3-C87E-E4AC-502E-63AB2DE16DF7}"/>
              </a:ext>
            </a:extLst>
          </p:cNvPr>
          <p:cNvCxnSpPr>
            <a:stCxn id="8" idx="0"/>
            <a:endCxn id="11" idx="4"/>
          </p:cNvCxnSpPr>
          <p:nvPr/>
        </p:nvCxnSpPr>
        <p:spPr>
          <a:xfrm flipV="1">
            <a:off x="1414162" y="2314744"/>
            <a:ext cx="2195050" cy="6272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915F61-82BC-3414-5D60-FAC3B09FEC2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594010" y="2014611"/>
            <a:ext cx="1004495" cy="1214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250272-A3E5-F4CA-5704-AB62F8AF44C8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5468121" y="2074696"/>
            <a:ext cx="557506" cy="1154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431A05-C3E0-E128-B5C5-C31E91E5A4B1}"/>
              </a:ext>
            </a:extLst>
          </p:cNvPr>
          <p:cNvCxnSpPr>
            <a:cxnSpLocks/>
            <a:stCxn id="15" idx="0"/>
            <a:endCxn id="13" idx="4"/>
          </p:cNvCxnSpPr>
          <p:nvPr/>
        </p:nvCxnSpPr>
        <p:spPr>
          <a:xfrm flipH="1" flipV="1">
            <a:off x="6379925" y="2074696"/>
            <a:ext cx="2452649" cy="1154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204AB5-B40B-D9BC-C789-BE02D5D084A1}"/>
              </a:ext>
            </a:extLst>
          </p:cNvPr>
          <p:cNvCxnSpPr>
            <a:cxnSpLocks/>
            <a:stCxn id="16" idx="0"/>
            <a:endCxn id="14" idx="5"/>
          </p:cNvCxnSpPr>
          <p:nvPr/>
        </p:nvCxnSpPr>
        <p:spPr>
          <a:xfrm flipH="1" flipV="1">
            <a:off x="8064682" y="2038906"/>
            <a:ext cx="2981005" cy="79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404D-419F-26F3-3583-76DE5C8D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Goal: Quantified Uncertainties for the Nuclear Matrix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E02C6-B037-5ECD-0A9D-283B4433DA7E}"/>
              </a:ext>
            </a:extLst>
          </p:cNvPr>
          <p:cNvSpPr txBox="1"/>
          <p:nvPr/>
        </p:nvSpPr>
        <p:spPr>
          <a:xfrm>
            <a:off x="2922814" y="6031553"/>
            <a:ext cx="65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M. Agostini et al., Rev. Mod. Phys. 95, 025002 (2023)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B686BB-9788-2099-FB2B-48EC9F87B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554" y="1299538"/>
            <a:ext cx="7659973" cy="4685226"/>
          </a:xfrm>
        </p:spPr>
      </p:pic>
    </p:spTree>
    <p:extLst>
      <p:ext uri="{BB962C8B-B14F-4D97-AF65-F5344CB8AC3E}">
        <p14:creationId xmlns:p14="http://schemas.microsoft.com/office/powerpoint/2010/main" val="40868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CB9300C8-8B2F-5DBF-5F42-5F3A80A72DD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Effective-Field-Theory Approach to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𝜷𝜷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CB9300C8-8B2F-5DBF-5F42-5F3A80A72D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186441-8F35-62C0-06CE-ED0BE155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10916" y="2738075"/>
            <a:ext cx="1290627" cy="129062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113E1-4CD2-872C-B365-CF132D313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0" y="4638127"/>
            <a:ext cx="2308430" cy="16488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FC1E8-E069-3AAF-038B-A8BDE56E0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8" y="2785644"/>
            <a:ext cx="6100785" cy="128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046A8-7575-081E-6E89-2ECC25E33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527" y="4940192"/>
            <a:ext cx="2382944" cy="12051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58FEDE-2A28-109E-9558-0673B5F03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920" y="4940192"/>
            <a:ext cx="3695855" cy="10992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0474B3-484C-2FEB-8418-F0D75D69AC91}"/>
              </a:ext>
            </a:extLst>
          </p:cNvPr>
          <p:cNvCxnSpPr/>
          <p:nvPr/>
        </p:nvCxnSpPr>
        <p:spPr>
          <a:xfrm>
            <a:off x="510620" y="4395537"/>
            <a:ext cx="10892486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4AEDE9-1F5E-BC92-1A05-30523C44EDE8}"/>
                  </a:ext>
                </a:extLst>
              </p:cNvPr>
              <p:cNvSpPr txBox="1"/>
              <p:nvPr/>
            </p:nvSpPr>
            <p:spPr>
              <a:xfrm>
                <a:off x="3679208" y="1337942"/>
                <a:ext cx="4010526" cy="594906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4AEDE9-1F5E-BC92-1A05-30523C44E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08" y="1337942"/>
                <a:ext cx="4010526" cy="5949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1901F0-E0C4-39BB-1C73-496C1283388C}"/>
              </a:ext>
            </a:extLst>
          </p:cNvPr>
          <p:cNvSpPr txBox="1"/>
          <p:nvPr/>
        </p:nvSpPr>
        <p:spPr>
          <a:xfrm>
            <a:off x="3737808" y="221586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Leading order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7D3ADC-42A2-DAA5-A16D-B38A24CCDEC6}"/>
              </a:ext>
            </a:extLst>
          </p:cNvPr>
          <p:cNvSpPr txBox="1"/>
          <p:nvPr/>
        </p:nvSpPr>
        <p:spPr>
          <a:xfrm>
            <a:off x="5770247" y="2240990"/>
            <a:ext cx="3160294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Next-to-next-to-leading order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142F41-BA1E-BAD2-AE19-63734DCA457F}"/>
              </a:ext>
            </a:extLst>
          </p:cNvPr>
          <p:cNvCxnSpPr>
            <a:stCxn id="23" idx="0"/>
          </p:cNvCxnSpPr>
          <p:nvPr/>
        </p:nvCxnSpPr>
        <p:spPr>
          <a:xfrm flipV="1">
            <a:off x="4580019" y="1889692"/>
            <a:ext cx="569497" cy="32617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B85D7E-21FA-EB90-8545-45759EBD8DEF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6448926" y="1923833"/>
            <a:ext cx="901468" cy="31715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B31793BD-5EDF-63CF-2242-C46C99B4CF0C}"/>
              </a:ext>
            </a:extLst>
          </p:cNvPr>
          <p:cNvSpPr/>
          <p:nvPr/>
        </p:nvSpPr>
        <p:spPr>
          <a:xfrm>
            <a:off x="1588176" y="2598821"/>
            <a:ext cx="5087391" cy="3737811"/>
          </a:xfrm>
          <a:custGeom>
            <a:avLst/>
            <a:gdLst>
              <a:gd name="connsiteX0" fmla="*/ 0 w 5149516"/>
              <a:gd name="connsiteY0" fmla="*/ 3657600 h 3737811"/>
              <a:gd name="connsiteX1" fmla="*/ 0 w 5149516"/>
              <a:gd name="connsiteY1" fmla="*/ 0 h 3737811"/>
              <a:gd name="connsiteX2" fmla="*/ 5149516 w 5149516"/>
              <a:gd name="connsiteY2" fmla="*/ 32084 h 3737811"/>
              <a:gd name="connsiteX3" fmla="*/ 5133474 w 5149516"/>
              <a:gd name="connsiteY3" fmla="*/ 1973179 h 3737811"/>
              <a:gd name="connsiteX4" fmla="*/ 1315453 w 5149516"/>
              <a:gd name="connsiteY4" fmla="*/ 1973179 h 3737811"/>
              <a:gd name="connsiteX5" fmla="*/ 1315453 w 5149516"/>
              <a:gd name="connsiteY5" fmla="*/ 3721768 h 3737811"/>
              <a:gd name="connsiteX6" fmla="*/ 0 w 5149516"/>
              <a:gd name="connsiteY6" fmla="*/ 3721768 h 3737811"/>
              <a:gd name="connsiteX7" fmla="*/ 0 w 5149516"/>
              <a:gd name="connsiteY7" fmla="*/ 3737811 h 3737811"/>
              <a:gd name="connsiteX8" fmla="*/ 16043 w 5149516"/>
              <a:gd name="connsiteY8" fmla="*/ 3368842 h 37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9516" h="3737811">
                <a:moveTo>
                  <a:pt x="0" y="3657600"/>
                </a:moveTo>
                <a:lnTo>
                  <a:pt x="0" y="0"/>
                </a:lnTo>
                <a:lnTo>
                  <a:pt x="5149516" y="32084"/>
                </a:lnTo>
                <a:lnTo>
                  <a:pt x="5133474" y="1973179"/>
                </a:lnTo>
                <a:lnTo>
                  <a:pt x="1315453" y="1973179"/>
                </a:lnTo>
                <a:lnTo>
                  <a:pt x="1315453" y="3721768"/>
                </a:lnTo>
                <a:lnTo>
                  <a:pt x="0" y="3721768"/>
                </a:lnTo>
                <a:lnTo>
                  <a:pt x="0" y="3737811"/>
                </a:lnTo>
                <a:lnTo>
                  <a:pt x="16043" y="3368842"/>
                </a:lnTo>
              </a:path>
            </a:pathLst>
          </a:custGeom>
          <a:solidFill>
            <a:schemeClr val="accent4">
              <a:alpha val="4998"/>
            </a:schemeClr>
          </a:solidFill>
          <a:ln w="28575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149516"/>
                      <a:gd name="connsiteY0" fmla="*/ 3657600 h 3737811"/>
                      <a:gd name="connsiteX1" fmla="*/ 0 w 5149516"/>
                      <a:gd name="connsiteY1" fmla="*/ 3084576 h 3737811"/>
                      <a:gd name="connsiteX2" fmla="*/ 0 w 5149516"/>
                      <a:gd name="connsiteY2" fmla="*/ 2584704 h 3737811"/>
                      <a:gd name="connsiteX3" fmla="*/ 0 w 5149516"/>
                      <a:gd name="connsiteY3" fmla="*/ 1901952 h 3737811"/>
                      <a:gd name="connsiteX4" fmla="*/ 0 w 5149516"/>
                      <a:gd name="connsiteY4" fmla="*/ 1328928 h 3737811"/>
                      <a:gd name="connsiteX5" fmla="*/ 0 w 5149516"/>
                      <a:gd name="connsiteY5" fmla="*/ 755904 h 3737811"/>
                      <a:gd name="connsiteX6" fmla="*/ 0 w 5149516"/>
                      <a:gd name="connsiteY6" fmla="*/ 0 h 3737811"/>
                      <a:gd name="connsiteX7" fmla="*/ 540699 w 5149516"/>
                      <a:gd name="connsiteY7" fmla="*/ 3369 h 3737811"/>
                      <a:gd name="connsiteX8" fmla="*/ 1184389 w 5149516"/>
                      <a:gd name="connsiteY8" fmla="*/ 7379 h 3737811"/>
                      <a:gd name="connsiteX9" fmla="*/ 1725088 w 5149516"/>
                      <a:gd name="connsiteY9" fmla="*/ 10748 h 3737811"/>
                      <a:gd name="connsiteX10" fmla="*/ 2265787 w 5149516"/>
                      <a:gd name="connsiteY10" fmla="*/ 14117 h 3737811"/>
                      <a:gd name="connsiteX11" fmla="*/ 2909477 w 5149516"/>
                      <a:gd name="connsiteY11" fmla="*/ 18127 h 3737811"/>
                      <a:gd name="connsiteX12" fmla="*/ 3604661 w 5149516"/>
                      <a:gd name="connsiteY12" fmla="*/ 22459 h 3737811"/>
                      <a:gd name="connsiteX13" fmla="*/ 4093865 w 5149516"/>
                      <a:gd name="connsiteY13" fmla="*/ 25507 h 3737811"/>
                      <a:gd name="connsiteX14" fmla="*/ 5149516 w 5149516"/>
                      <a:gd name="connsiteY14" fmla="*/ 32084 h 3737811"/>
                      <a:gd name="connsiteX15" fmla="*/ 5144169 w 5149516"/>
                      <a:gd name="connsiteY15" fmla="*/ 679116 h 3737811"/>
                      <a:gd name="connsiteX16" fmla="*/ 5138821 w 5149516"/>
                      <a:gd name="connsiteY16" fmla="*/ 1326147 h 3737811"/>
                      <a:gd name="connsiteX17" fmla="*/ 5133474 w 5149516"/>
                      <a:gd name="connsiteY17" fmla="*/ 1973179 h 3737811"/>
                      <a:gd name="connsiteX18" fmla="*/ 4497137 w 5149516"/>
                      <a:gd name="connsiteY18" fmla="*/ 1973179 h 3737811"/>
                      <a:gd name="connsiteX19" fmla="*/ 3937161 w 5149516"/>
                      <a:gd name="connsiteY19" fmla="*/ 1973179 h 3737811"/>
                      <a:gd name="connsiteX20" fmla="*/ 3377184 w 5149516"/>
                      <a:gd name="connsiteY20" fmla="*/ 1973179 h 3737811"/>
                      <a:gd name="connsiteX21" fmla="*/ 2779028 w 5149516"/>
                      <a:gd name="connsiteY21" fmla="*/ 1973179 h 3737811"/>
                      <a:gd name="connsiteX22" fmla="*/ 2066330 w 5149516"/>
                      <a:gd name="connsiteY22" fmla="*/ 1973179 h 3737811"/>
                      <a:gd name="connsiteX23" fmla="*/ 1315453 w 5149516"/>
                      <a:gd name="connsiteY23" fmla="*/ 1973179 h 3737811"/>
                      <a:gd name="connsiteX24" fmla="*/ 1315453 w 5149516"/>
                      <a:gd name="connsiteY24" fmla="*/ 2538556 h 3737811"/>
                      <a:gd name="connsiteX25" fmla="*/ 1315453 w 5149516"/>
                      <a:gd name="connsiteY25" fmla="*/ 3121419 h 3737811"/>
                      <a:gd name="connsiteX26" fmla="*/ 1315453 w 5149516"/>
                      <a:gd name="connsiteY26" fmla="*/ 3721768 h 3737811"/>
                      <a:gd name="connsiteX27" fmla="*/ 644572 w 5149516"/>
                      <a:gd name="connsiteY27" fmla="*/ 3721768 h 3737811"/>
                      <a:gd name="connsiteX28" fmla="*/ 0 w 5149516"/>
                      <a:gd name="connsiteY28" fmla="*/ 3721768 h 3737811"/>
                      <a:gd name="connsiteX29" fmla="*/ 0 w 5149516"/>
                      <a:gd name="connsiteY29" fmla="*/ 3737811 h 3737811"/>
                      <a:gd name="connsiteX30" fmla="*/ 16043 w 5149516"/>
                      <a:gd name="connsiteY30" fmla="*/ 3368842 h 373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149516" h="3737811" extrusionOk="0">
                        <a:moveTo>
                          <a:pt x="0" y="3657600"/>
                        </a:moveTo>
                        <a:cubicBezTo>
                          <a:pt x="-19803" y="3504066"/>
                          <a:pt x="-8840" y="3368871"/>
                          <a:pt x="0" y="3084576"/>
                        </a:cubicBezTo>
                        <a:cubicBezTo>
                          <a:pt x="8840" y="2800281"/>
                          <a:pt x="-15804" y="2772831"/>
                          <a:pt x="0" y="2584704"/>
                        </a:cubicBezTo>
                        <a:cubicBezTo>
                          <a:pt x="15804" y="2396577"/>
                          <a:pt x="10239" y="2197110"/>
                          <a:pt x="0" y="1901952"/>
                        </a:cubicBezTo>
                        <a:cubicBezTo>
                          <a:pt x="-10239" y="1606794"/>
                          <a:pt x="2915" y="1537817"/>
                          <a:pt x="0" y="1328928"/>
                        </a:cubicBezTo>
                        <a:cubicBezTo>
                          <a:pt x="-2915" y="1120039"/>
                          <a:pt x="9644" y="971512"/>
                          <a:pt x="0" y="755904"/>
                        </a:cubicBezTo>
                        <a:cubicBezTo>
                          <a:pt x="-9644" y="540296"/>
                          <a:pt x="-23206" y="185212"/>
                          <a:pt x="0" y="0"/>
                        </a:cubicBezTo>
                        <a:cubicBezTo>
                          <a:pt x="141493" y="-10147"/>
                          <a:pt x="341034" y="5553"/>
                          <a:pt x="540699" y="3369"/>
                        </a:cubicBezTo>
                        <a:cubicBezTo>
                          <a:pt x="740363" y="1185"/>
                          <a:pt x="967951" y="-15390"/>
                          <a:pt x="1184389" y="7379"/>
                        </a:cubicBezTo>
                        <a:cubicBezTo>
                          <a:pt x="1400827" y="30148"/>
                          <a:pt x="1589163" y="30086"/>
                          <a:pt x="1725088" y="10748"/>
                        </a:cubicBezTo>
                        <a:cubicBezTo>
                          <a:pt x="1861013" y="-8590"/>
                          <a:pt x="2042777" y="37462"/>
                          <a:pt x="2265787" y="14117"/>
                        </a:cubicBezTo>
                        <a:cubicBezTo>
                          <a:pt x="2488797" y="-9228"/>
                          <a:pt x="2654261" y="1447"/>
                          <a:pt x="2909477" y="18127"/>
                        </a:cubicBezTo>
                        <a:cubicBezTo>
                          <a:pt x="3164693" y="34807"/>
                          <a:pt x="3371874" y="36116"/>
                          <a:pt x="3604661" y="22459"/>
                        </a:cubicBezTo>
                        <a:cubicBezTo>
                          <a:pt x="3837448" y="8802"/>
                          <a:pt x="3890156" y="22956"/>
                          <a:pt x="4093865" y="25507"/>
                        </a:cubicBezTo>
                        <a:cubicBezTo>
                          <a:pt x="4297574" y="28058"/>
                          <a:pt x="4715235" y="14395"/>
                          <a:pt x="5149516" y="32084"/>
                        </a:cubicBezTo>
                        <a:cubicBezTo>
                          <a:pt x="5145373" y="311549"/>
                          <a:pt x="5170072" y="389082"/>
                          <a:pt x="5144169" y="679116"/>
                        </a:cubicBezTo>
                        <a:cubicBezTo>
                          <a:pt x="5118265" y="969150"/>
                          <a:pt x="5119197" y="1086876"/>
                          <a:pt x="5138821" y="1326147"/>
                        </a:cubicBezTo>
                        <a:cubicBezTo>
                          <a:pt x="5158445" y="1565418"/>
                          <a:pt x="5140720" y="1707461"/>
                          <a:pt x="5133474" y="1973179"/>
                        </a:cubicBezTo>
                        <a:cubicBezTo>
                          <a:pt x="4967934" y="1989183"/>
                          <a:pt x="4663992" y="1955226"/>
                          <a:pt x="4497137" y="1973179"/>
                        </a:cubicBezTo>
                        <a:cubicBezTo>
                          <a:pt x="4330282" y="1991132"/>
                          <a:pt x="4171830" y="1989937"/>
                          <a:pt x="3937161" y="1973179"/>
                        </a:cubicBezTo>
                        <a:cubicBezTo>
                          <a:pt x="3702492" y="1956421"/>
                          <a:pt x="3644125" y="1962647"/>
                          <a:pt x="3377184" y="1973179"/>
                        </a:cubicBezTo>
                        <a:cubicBezTo>
                          <a:pt x="3110243" y="1983711"/>
                          <a:pt x="2959547" y="1978048"/>
                          <a:pt x="2779028" y="1973179"/>
                        </a:cubicBezTo>
                        <a:cubicBezTo>
                          <a:pt x="2598509" y="1968310"/>
                          <a:pt x="2240564" y="1958271"/>
                          <a:pt x="2066330" y="1973179"/>
                        </a:cubicBezTo>
                        <a:cubicBezTo>
                          <a:pt x="1892096" y="1988087"/>
                          <a:pt x="1608233" y="1979497"/>
                          <a:pt x="1315453" y="1973179"/>
                        </a:cubicBezTo>
                        <a:cubicBezTo>
                          <a:pt x="1316337" y="2214354"/>
                          <a:pt x="1320649" y="2288906"/>
                          <a:pt x="1315453" y="2538556"/>
                        </a:cubicBezTo>
                        <a:cubicBezTo>
                          <a:pt x="1310257" y="2788206"/>
                          <a:pt x="1335873" y="2977239"/>
                          <a:pt x="1315453" y="3121419"/>
                        </a:cubicBezTo>
                        <a:cubicBezTo>
                          <a:pt x="1295033" y="3265599"/>
                          <a:pt x="1286599" y="3470205"/>
                          <a:pt x="1315453" y="3721768"/>
                        </a:cubicBezTo>
                        <a:cubicBezTo>
                          <a:pt x="1130178" y="3701637"/>
                          <a:pt x="837452" y="3745273"/>
                          <a:pt x="644572" y="3721768"/>
                        </a:cubicBezTo>
                        <a:cubicBezTo>
                          <a:pt x="451692" y="3698263"/>
                          <a:pt x="162441" y="3707716"/>
                          <a:pt x="0" y="3721768"/>
                        </a:cubicBezTo>
                        <a:cubicBezTo>
                          <a:pt x="-342" y="3727925"/>
                          <a:pt x="417" y="3732249"/>
                          <a:pt x="0" y="3737811"/>
                        </a:cubicBezTo>
                        <a:cubicBezTo>
                          <a:pt x="3172" y="3598259"/>
                          <a:pt x="26842" y="3535238"/>
                          <a:pt x="16043" y="336884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451925-2581-9CA4-CA1E-E54F7BD8F295}"/>
              </a:ext>
            </a:extLst>
          </p:cNvPr>
          <p:cNvSpPr txBox="1"/>
          <p:nvPr/>
        </p:nvSpPr>
        <p:spPr>
          <a:xfrm>
            <a:off x="882316" y="1889692"/>
            <a:ext cx="241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What is normally included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1B7FC-3D0B-9A05-AFA9-C558DABA65CB}"/>
              </a:ext>
            </a:extLst>
          </p:cNvPr>
          <p:cNvSpPr/>
          <p:nvPr/>
        </p:nvSpPr>
        <p:spPr>
          <a:xfrm>
            <a:off x="9910775" y="2634028"/>
            <a:ext cx="1636295" cy="153633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DB2204-226B-E1FF-2AF0-6863BF7C1A49}"/>
              </a:ext>
            </a:extLst>
          </p:cNvPr>
          <p:cNvSpPr/>
          <p:nvPr/>
        </p:nvSpPr>
        <p:spPr>
          <a:xfrm>
            <a:off x="9910775" y="4638127"/>
            <a:ext cx="1636295" cy="1536332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  <a:effectLst>
            <a:glow rad="63500">
              <a:schemeClr val="accent5">
                <a:satMod val="175000"/>
                <a:alpha val="9746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B15E14D-0320-5B32-DD35-D4E709AC2DF5}"/>
              </a:ext>
            </a:extLst>
          </p:cNvPr>
          <p:cNvCxnSpPr>
            <a:stCxn id="32" idx="0"/>
            <a:endCxn id="31" idx="2"/>
          </p:cNvCxnSpPr>
          <p:nvPr/>
        </p:nvCxnSpPr>
        <p:spPr>
          <a:xfrm flipV="1">
            <a:off x="10728923" y="4170360"/>
            <a:ext cx="0" cy="46776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BF63290-998B-87B7-572C-CB672586AC28}"/>
              </a:ext>
            </a:extLst>
          </p:cNvPr>
          <p:cNvSpPr txBox="1"/>
          <p:nvPr/>
        </p:nvSpPr>
        <p:spPr>
          <a:xfrm>
            <a:off x="9745121" y="1679758"/>
            <a:ext cx="1941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Needs to be promoted to the LO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28EDAB-651D-AA12-EE44-ADC704354A7A}"/>
              </a:ext>
            </a:extLst>
          </p:cNvPr>
          <p:cNvSpPr txBox="1"/>
          <p:nvPr/>
        </p:nvSpPr>
        <p:spPr>
          <a:xfrm>
            <a:off x="352926" y="6365420"/>
            <a:ext cx="1119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1"/>
                </a:solidFill>
              </a:rPr>
              <a:t>V. </a:t>
            </a:r>
            <a:r>
              <a:rPr lang="en-US" sz="1800" i="1" dirty="0" err="1">
                <a:solidFill>
                  <a:schemeClr val="accent1"/>
                </a:solidFill>
              </a:rPr>
              <a:t>Cirigliano</a:t>
            </a:r>
            <a:r>
              <a:rPr lang="en-US" sz="1800" i="1" dirty="0">
                <a:solidFill>
                  <a:schemeClr val="accent1"/>
                </a:solidFill>
              </a:rPr>
              <a:t> et al., Phys. Rev. Lett. 120, 202001 (2018), Phys. Rev. C 100, 055504 (2019)</a:t>
            </a:r>
          </a:p>
        </p:txBody>
      </p:sp>
    </p:spTree>
    <p:extLst>
      <p:ext uri="{BB962C8B-B14F-4D97-AF65-F5344CB8AC3E}">
        <p14:creationId xmlns:p14="http://schemas.microsoft.com/office/powerpoint/2010/main" val="42713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 animBg="1"/>
      <p:bldP spid="30" grpId="0"/>
      <p:bldP spid="31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437743-A2EF-A06C-51C2-4A79B49CAC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Towards complete nuclear matrix elements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</a:rPr>
                      <m:t>𝐋𝐎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437743-A2EF-A06C-51C2-4A79B49CAC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7308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46802BD-5415-E257-930E-2EB52D5474E9}"/>
                  </a:ext>
                </a:extLst>
              </p:cNvPr>
              <p:cNvSpPr/>
              <p:nvPr/>
            </p:nvSpPr>
            <p:spPr>
              <a:xfrm>
                <a:off x="946485" y="1630015"/>
                <a:ext cx="9336504" cy="112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CA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  <m:sup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𝜈𝛽𝛽</m:t>
                            </m:r>
                          </m:sup>
                        </m:sSubSup>
                      </m:den>
                    </m:f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sub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CA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</m:t>
                        </m:r>
                      </m:sub>
                      <m:sup>
                        <m: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sSubSup>
                      <m:sSubSupPr>
                        <m:ctrlP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r>
                      <a:rPr lang="en-CA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𝐮𝐬𝐨𝐟𝐭</m:t>
                        </m:r>
                      </m:sub>
                      <m:sup>
                        <m: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  <m:r>
                      <a:rPr lang="en-CA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CA" sz="28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𝐥𝐨𝐨𝐩</m:t>
                        </m:r>
                      </m:sub>
                      <m:sup>
                        <m: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p>
                    </m:sSubSup>
                  </m:oMath>
                </a14:m>
                <a:r>
                  <a:rPr lang="en-CA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CA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𝛽𝛽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CA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46802BD-5415-E257-930E-2EB52D547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85" y="1630015"/>
                <a:ext cx="9336504" cy="112703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5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928586E-98A0-870B-B493-725A2ACD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85" y="3552323"/>
            <a:ext cx="35814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B4E5A-F660-337F-8469-CB726C4B5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039" y="4779392"/>
            <a:ext cx="2476500" cy="73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ABB7A-D06F-E015-6E27-DC9668703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437" y="4948585"/>
            <a:ext cx="1104900" cy="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EDF05E-C89D-D72E-18F3-9AE526A8B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88" y="3584073"/>
            <a:ext cx="736600" cy="73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2CCF64-CDEA-F5EA-A180-AA7B070EFD0B}"/>
                  </a:ext>
                </a:extLst>
              </p:cNvPr>
              <p:cNvSpPr txBox="1"/>
              <p:nvPr/>
            </p:nvSpPr>
            <p:spPr>
              <a:xfrm>
                <a:off x="6149714" y="3767707"/>
                <a:ext cx="25117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%−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𝟖𝟎</m:t>
                      </m:r>
                      <m:r>
                        <a:rPr lang="en-CA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2CCF64-CDEA-F5EA-A180-AA7B070E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714" y="3767707"/>
                <a:ext cx="2511710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E0FC26-6263-B121-9C35-24ABF2614A38}"/>
                  </a:ext>
                </a:extLst>
              </p:cNvPr>
              <p:cNvSpPr txBox="1"/>
              <p:nvPr/>
            </p:nvSpPr>
            <p:spPr>
              <a:xfrm>
                <a:off x="3198995" y="5836211"/>
                <a:ext cx="13288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%−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CA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E0FC26-6263-B121-9C35-24ABF2614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95" y="5836211"/>
                <a:ext cx="1328890" cy="276999"/>
              </a:xfrm>
              <a:prstGeom prst="rect">
                <a:avLst/>
              </a:prstGeom>
              <a:blipFill>
                <a:blip r:embed="rId9"/>
                <a:stretch>
                  <a:fillRect l="-952" r="-381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B10AAD-33AD-633D-3E15-A9C9FE55719E}"/>
                  </a:ext>
                </a:extLst>
              </p:cNvPr>
              <p:cNvSpPr txBox="1"/>
              <p:nvPr/>
            </p:nvSpPr>
            <p:spPr>
              <a:xfrm>
                <a:off x="5657747" y="5974711"/>
                <a:ext cx="132889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%−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CA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B10AAD-33AD-633D-3E15-A9C9FE557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47" y="5974711"/>
                <a:ext cx="1328890" cy="276999"/>
              </a:xfrm>
              <a:prstGeom prst="rect">
                <a:avLst/>
              </a:prstGeom>
              <a:blipFill>
                <a:blip r:embed="rId10"/>
                <a:stretch>
                  <a:fillRect l="-943" r="-283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DF15BC0-B60E-25FC-254E-F702FE71A963}"/>
              </a:ext>
            </a:extLst>
          </p:cNvPr>
          <p:cNvSpPr txBox="1"/>
          <p:nvPr/>
        </p:nvSpPr>
        <p:spPr>
          <a:xfrm>
            <a:off x="2391038" y="6301174"/>
            <a:ext cx="6981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D. Castillo, LJ, J. Menéndez, Phys. Lett. B 860, 139181 (2025)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6C5568-0B8C-CEC5-5570-1C7AEF6EEB70}"/>
                  </a:ext>
                </a:extLst>
              </p:cNvPr>
              <p:cNvSpPr txBox="1"/>
              <p:nvPr/>
            </p:nvSpPr>
            <p:spPr>
              <a:xfrm>
                <a:off x="8661424" y="3669475"/>
                <a:ext cx="3249527" cy="203132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NOTE:</a:t>
                </a:r>
              </a:p>
              <a:p>
                <a:r>
                  <a:rPr lang="en-US" dirty="0"/>
                  <a:t>Operators evaluated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EFT Hamiltonians and nuclear wave functions with phenomenological Hamiltonians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inconsistency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6C5568-0B8C-CEC5-5570-1C7AEF6EE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424" y="3669475"/>
                <a:ext cx="3249527" cy="20313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3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88FB2A5-B306-612C-C966-C2D551229FB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359794" y="1305037"/>
                <a:ext cx="5172769" cy="76980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/>
                            <m:sup>
                              <m:r>
                                <m:rPr>
                                  <m:sty m:val="p"/>
                                </m:rPr>
                                <a:rPr lang="en-CA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</m:t>
                              </m:r>
                            </m:sup>
                          </m:sSubSup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/>
                            <m:sup>
                              <m:r>
                                <m:rPr>
                                  <m:sty m:val="p"/>
                                </m:rPr>
                                <a:rPr lang="en-CA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CA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</m:t>
                              </m:r>
                            </m:sup>
                          </m:sSubSup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88FB2A5-B306-612C-C966-C2D551229F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59794" y="1305037"/>
                <a:ext cx="5172769" cy="769809"/>
              </a:xfrm>
              <a:blipFill>
                <a:blip r:embed="rId2"/>
                <a:stretch>
                  <a:fillRect t="-8065"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6D65-90A6-93BF-DDBB-50724E841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409" y="3429000"/>
            <a:ext cx="5172771" cy="294910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Benchmarks in light nuclei with NCSM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Extend to heavier nuclei with VS-IMSRG (and CC)</a:t>
            </a:r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F67F8217-C361-E0EA-1717-A7AF214177C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844407" y="2862132"/>
            <a:ext cx="5172771" cy="323807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98876A05-FDC8-9228-59BD-9B65E3DD5B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Consistent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en-US" dirty="0"/>
                  <a:t>EFT Analysis of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/>
                  <a:t> Decay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98876A05-FDC8-9228-59BD-9B65E3DD5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429" t="-1960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CCD294-6681-279F-C38F-4D5ACE1B9B10}"/>
                  </a:ext>
                </a:extLst>
              </p:cNvPr>
              <p:cNvSpPr txBox="1"/>
              <p:nvPr/>
            </p:nvSpPr>
            <p:spPr>
              <a:xfrm>
                <a:off x="1490870" y="2445026"/>
                <a:ext cx="3279913" cy="479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CA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𝐞𝐟𝐟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CCD294-6681-279F-C38F-4D5ACE1B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870" y="2445026"/>
                <a:ext cx="3279913" cy="4792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2EDD8F-3371-ACD8-8BF4-8BB2274A378D}"/>
                  </a:ext>
                </a:extLst>
              </p:cNvPr>
              <p:cNvSpPr txBox="1"/>
              <p:nvPr/>
            </p:nvSpPr>
            <p:spPr>
              <a:xfrm>
                <a:off x="5406887" y="2445026"/>
                <a:ext cx="1689652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  <m:r>
                            <a:rPr lang="en-CA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𝐄𝐅𝐓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2EDD8F-3371-ACD8-8BF4-8BB2274A3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887" y="2445026"/>
                <a:ext cx="1689652" cy="494366"/>
              </a:xfrm>
              <a:prstGeom prst="rect">
                <a:avLst/>
              </a:prstGeom>
              <a:blipFill>
                <a:blip r:embed="rId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8A81F7-A00F-FC47-AF22-C4056894EC29}"/>
              </a:ext>
            </a:extLst>
          </p:cNvPr>
          <p:cNvCxnSpPr>
            <a:cxnSpLocks/>
          </p:cNvCxnSpPr>
          <p:nvPr/>
        </p:nvCxnSpPr>
        <p:spPr>
          <a:xfrm flipH="1" flipV="1">
            <a:off x="4929809" y="1908313"/>
            <a:ext cx="1166191" cy="53671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B08AC7-1311-C485-810E-355AB64E2A00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096000" y="1908313"/>
            <a:ext cx="155713" cy="53671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86DB55-BA8B-58A4-BB62-61E87953A3B4}"/>
              </a:ext>
            </a:extLst>
          </p:cNvPr>
          <p:cNvCxnSpPr>
            <a:cxnSpLocks/>
          </p:cNvCxnSpPr>
          <p:nvPr/>
        </p:nvCxnSpPr>
        <p:spPr>
          <a:xfrm flipV="1">
            <a:off x="3359794" y="1978982"/>
            <a:ext cx="436954" cy="466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5DFA5A-71FD-60C6-595B-19B8C026C275}"/>
              </a:ext>
            </a:extLst>
          </p:cNvPr>
          <p:cNvCxnSpPr>
            <a:cxnSpLocks/>
          </p:cNvCxnSpPr>
          <p:nvPr/>
        </p:nvCxnSpPr>
        <p:spPr>
          <a:xfrm flipV="1">
            <a:off x="3359794" y="1940350"/>
            <a:ext cx="4651145" cy="5495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E5C87D-D38A-B59B-3B63-E39AE5E87A1C}"/>
              </a:ext>
            </a:extLst>
          </p:cNvPr>
          <p:cNvSpPr txBox="1"/>
          <p:nvPr/>
        </p:nvSpPr>
        <p:spPr>
          <a:xfrm>
            <a:off x="7275444" y="2305877"/>
            <a:ext cx="125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EABB49-92A5-BDA6-D2BD-3416269F8C9C}"/>
              </a:ext>
            </a:extLst>
          </p:cNvPr>
          <p:cNvSpPr txBox="1"/>
          <p:nvPr/>
        </p:nvSpPr>
        <p:spPr>
          <a:xfrm>
            <a:off x="8912083" y="2330384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Ideally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121D72-2E70-2978-893F-78F27C940D0D}"/>
              </a:ext>
            </a:extLst>
          </p:cNvPr>
          <p:cNvCxnSpPr/>
          <p:nvPr/>
        </p:nvCxnSpPr>
        <p:spPr>
          <a:xfrm flipV="1">
            <a:off x="6480313" y="1978982"/>
            <a:ext cx="1530626" cy="46604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6BE371-6AE7-BA5B-6B8C-3636B269CAC5}"/>
              </a:ext>
            </a:extLst>
          </p:cNvPr>
          <p:cNvCxnSpPr>
            <a:cxnSpLocks/>
          </p:cNvCxnSpPr>
          <p:nvPr/>
        </p:nvCxnSpPr>
        <p:spPr>
          <a:xfrm flipH="1" flipV="1">
            <a:off x="4025348" y="1978982"/>
            <a:ext cx="1933340" cy="51093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6D18101-1138-0D4F-E8A1-3F90E32058A0}"/>
              </a:ext>
            </a:extLst>
          </p:cNvPr>
          <p:cNvSpPr txBox="1"/>
          <p:nvPr/>
        </p:nvSpPr>
        <p:spPr>
          <a:xfrm>
            <a:off x="6844407" y="6054940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1"/>
                </a:solidFill>
              </a:rPr>
              <a:t>D. Castillo, LJ, J. Menéndez, </a:t>
            </a:r>
          </a:p>
          <a:p>
            <a:pPr algn="ctr"/>
            <a:r>
              <a:rPr lang="en-US" sz="1800" i="1" dirty="0">
                <a:solidFill>
                  <a:schemeClr val="accent1"/>
                </a:solidFill>
              </a:rPr>
              <a:t>Phys. Lett. B 860, 139181 (2025)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546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8" grpId="0"/>
      <p:bldP spid="21" grpId="0"/>
      <p:bldP spid="21" grpId="1"/>
      <p:bldP spid="22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2EE237AF-2B33-E51C-DAD7-AC866F159995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318052" y="2228850"/>
                <a:ext cx="7396163" cy="240030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Probing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Decay by Charge-Exchange Reactions</a:t>
                </a:r>
                <a:br>
                  <a:rPr lang="en-US" dirty="0">
                    <a:solidFill>
                      <a:srgbClr val="00B0F0"/>
                    </a:solidFill>
                  </a:rPr>
                </a:br>
                <a:r>
                  <a:rPr lang="en-US" sz="3200" dirty="0">
                    <a:solidFill>
                      <a:srgbClr val="00B0F0"/>
                    </a:solidFill>
                    <a:latin typeface="+mn-lt"/>
                  </a:rPr>
                  <a:t>–</a:t>
                </a:r>
                <a:r>
                  <a:rPr lang="en-US" sz="2800" dirty="0">
                    <a:solidFill>
                      <a:srgbClr val="00B0F0"/>
                    </a:solidFill>
                    <a:latin typeface="+mn-lt"/>
                  </a:rPr>
                  <a:t>Possible collaboration with nuclear experimentalist at UTK &amp; ORNL</a:t>
                </a:r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2EE237AF-2B33-E51C-DAD7-AC866F1599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318052" y="2228850"/>
                <a:ext cx="7396163" cy="2400300"/>
              </a:xfrm>
              <a:prstGeom prst="rect">
                <a:avLst/>
              </a:prstGeom>
              <a:blipFill>
                <a:blip r:embed="rId2"/>
                <a:stretch>
                  <a:fillRect l="-3253" t="-7895" r="-171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325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30D8-BD2A-65F5-A36A-FC530D70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490784"/>
            <a:ext cx="10721636" cy="972256"/>
          </a:xfrm>
        </p:spPr>
        <p:txBody>
          <a:bodyPr>
            <a:normAutofit/>
          </a:bodyPr>
          <a:lstStyle/>
          <a:p>
            <a:r>
              <a:rPr lang="en-US" dirty="0"/>
              <a:t>Many-Body Methods Disagree on Running Sums</a:t>
            </a:r>
          </a:p>
        </p:txBody>
      </p:sp>
      <p:pic>
        <p:nvPicPr>
          <p:cNvPr id="5" name="Content Placeholder 4" descr="A graph of a graph of a shell model&#10;&#10;AI-generated content may be incorrect.">
            <a:extLst>
              <a:ext uri="{FF2B5EF4-FFF2-40B4-BE49-F238E27FC236}">
                <a16:creationId xmlns:a16="http://schemas.microsoft.com/office/drawing/2014/main" id="{E3B76EA2-B012-17F0-B550-3ED78838D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9182" y="2175209"/>
            <a:ext cx="5002219" cy="39579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E8E7F-97CE-0146-E8DE-1988A65D936C}"/>
              </a:ext>
            </a:extLst>
          </p:cNvPr>
          <p:cNvSpPr txBox="1"/>
          <p:nvPr/>
        </p:nvSpPr>
        <p:spPr>
          <a:xfrm>
            <a:off x="6798365" y="6026826"/>
            <a:ext cx="488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accent1"/>
                </a:solidFill>
              </a:rPr>
              <a:t>KamLAND</a:t>
            </a:r>
            <a:r>
              <a:rPr lang="en-US" i="1" dirty="0">
                <a:solidFill>
                  <a:schemeClr val="accent1"/>
                </a:solidFill>
              </a:rPr>
              <a:t>-Zen Collaboration, </a:t>
            </a:r>
            <a:r>
              <a:rPr lang="en-CA" b="0" i="1" u="none" strike="noStrike" dirty="0">
                <a:solidFill>
                  <a:schemeClr val="accent1"/>
                </a:solidFill>
                <a:effectLst/>
                <a:latin typeface="Noto Sans" panose="020B0502040504020204" pitchFamily="34" charset="0"/>
              </a:rPr>
              <a:t>Phys. Rev. Lett. </a:t>
            </a:r>
            <a:r>
              <a:rPr lang="en-CA" b="1" i="1" u="none" strike="noStrike" dirty="0">
                <a:solidFill>
                  <a:schemeClr val="accent1"/>
                </a:solidFill>
                <a:effectLst/>
                <a:latin typeface="Noto Sans" panose="020B0502040504020204" pitchFamily="34" charset="0"/>
              </a:rPr>
              <a:t>122</a:t>
            </a:r>
            <a:r>
              <a:rPr lang="en-CA" b="0" i="1" u="none" strike="noStrike" dirty="0">
                <a:solidFill>
                  <a:schemeClr val="accent1"/>
                </a:solidFill>
                <a:effectLst/>
                <a:latin typeface="Noto Sans" panose="020B0502040504020204" pitchFamily="34" charset="0"/>
              </a:rPr>
              <a:t>, 192501 (2019)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37E74A-13BC-90E4-5E35-8223FD5C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7" y="2613915"/>
            <a:ext cx="5391007" cy="3080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F731F2-B4F9-4C62-9DF2-73B6B4074F7A}"/>
              </a:ext>
            </a:extLst>
          </p:cNvPr>
          <p:cNvSpPr txBox="1"/>
          <p:nvPr/>
        </p:nvSpPr>
        <p:spPr>
          <a:xfrm>
            <a:off x="996542" y="5888326"/>
            <a:ext cx="490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1"/>
                </a:solidFill>
              </a:rPr>
              <a:t>D. Castillo, LJ, J. Menéndez, </a:t>
            </a:r>
          </a:p>
          <a:p>
            <a:pPr algn="ctr"/>
            <a:r>
              <a:rPr lang="en-US" sz="1800" i="1" dirty="0">
                <a:solidFill>
                  <a:schemeClr val="accent1"/>
                </a:solidFill>
              </a:rPr>
              <a:t>Phys. Lett. B 860, 139181 (2025)</a:t>
            </a:r>
            <a:endParaRPr lang="en-US" sz="180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C090B-79E6-FDCE-4D6C-9A100B85967C}"/>
                  </a:ext>
                </a:extLst>
              </p:cNvPr>
              <p:cNvSpPr txBox="1"/>
              <p:nvPr/>
            </p:nvSpPr>
            <p:spPr>
              <a:xfrm>
                <a:off x="6585454" y="1230948"/>
                <a:ext cx="5095947" cy="807529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  <m:sup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  <m:sup>
                                          <m: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20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CA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en-CA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CA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20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en-CA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sSub>
                                <m:sSubPr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)/2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8C090B-79E6-FDCE-4D6C-9A100B859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54" y="1230948"/>
                <a:ext cx="5095947" cy="807529"/>
              </a:xfrm>
              <a:prstGeom prst="rect">
                <a:avLst/>
              </a:prstGeom>
              <a:blipFill>
                <a:blip r:embed="rId4"/>
                <a:stretch>
                  <a:fillRect l="-966" t="-102632" b="-150000"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A74FCF-FCF8-58CA-3B14-36EB663574E2}"/>
                  </a:ext>
                </a:extLst>
              </p:cNvPr>
              <p:cNvSpPr txBox="1"/>
              <p:nvPr/>
            </p:nvSpPr>
            <p:spPr>
              <a:xfrm>
                <a:off x="888372" y="1112576"/>
                <a:ext cx="5512515" cy="1286121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usoft</m:t>
                          </m:r>
                        </m:sub>
                        <m: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CA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Sup>
                                        <m:sSub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Sup>
                                        <m:sSub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bSup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  <m:e>
                              <m:sSubSup>
                                <m:sSubSup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CA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𝑢𝑠</m:t>
                              </m:r>
                            </m:sub>
                          </m:sSub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2(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CA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A74FCF-FCF8-58CA-3B14-36EB66357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72" y="1112576"/>
                <a:ext cx="5512515" cy="1286121"/>
              </a:xfrm>
              <a:prstGeom prst="rect">
                <a:avLst/>
              </a:prstGeom>
              <a:blipFill>
                <a:blip r:embed="rId5"/>
                <a:stretch>
                  <a:fillRect t="-61947" b="-50442"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914D0503-EF72-82E2-B758-B5C7990FA051}"/>
              </a:ext>
            </a:extLst>
          </p:cNvPr>
          <p:cNvSpPr/>
          <p:nvPr/>
        </p:nvSpPr>
        <p:spPr>
          <a:xfrm>
            <a:off x="2445025" y="1112576"/>
            <a:ext cx="357809" cy="736102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5EBBBD-CB3E-E423-2162-CEF74830D46D}"/>
              </a:ext>
            </a:extLst>
          </p:cNvPr>
          <p:cNvSpPr/>
          <p:nvPr/>
        </p:nvSpPr>
        <p:spPr>
          <a:xfrm>
            <a:off x="7407967" y="1304732"/>
            <a:ext cx="357809" cy="736102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1A1372-8D64-3B70-50AD-0CC7D676121B}"/>
              </a:ext>
            </a:extLst>
          </p:cNvPr>
          <p:cNvSpPr/>
          <p:nvPr/>
        </p:nvSpPr>
        <p:spPr>
          <a:xfrm rot="5400000">
            <a:off x="4230920" y="970888"/>
            <a:ext cx="526142" cy="911392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1AEE11-4AD6-95F9-92FD-CD76D29EB868}"/>
              </a:ext>
            </a:extLst>
          </p:cNvPr>
          <p:cNvSpPr/>
          <p:nvPr/>
        </p:nvSpPr>
        <p:spPr>
          <a:xfrm rot="5400000">
            <a:off x="9452282" y="944386"/>
            <a:ext cx="526142" cy="911392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4A9EE7-5A43-2425-DEF4-528B6C6C0FFA}"/>
              </a:ext>
            </a:extLst>
          </p:cNvPr>
          <p:cNvSpPr/>
          <p:nvPr/>
        </p:nvSpPr>
        <p:spPr>
          <a:xfrm>
            <a:off x="1749286" y="1888435"/>
            <a:ext cx="397565" cy="397565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08E5D5-C8CC-757E-0841-C30F5C2D24D0}"/>
              </a:ext>
            </a:extLst>
          </p:cNvPr>
          <p:cNvSpPr/>
          <p:nvPr/>
        </p:nvSpPr>
        <p:spPr>
          <a:xfrm>
            <a:off x="3631096" y="2040835"/>
            <a:ext cx="397565" cy="397565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BB46A3-659E-8643-21C1-21A91C642CFC}"/>
              </a:ext>
            </a:extLst>
          </p:cNvPr>
          <p:cNvSpPr/>
          <p:nvPr/>
        </p:nvSpPr>
        <p:spPr>
          <a:xfrm>
            <a:off x="8700060" y="1643270"/>
            <a:ext cx="397565" cy="397565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A56E1-125F-F20C-6F01-5D8495BBD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609" y="2745312"/>
            <a:ext cx="4052787" cy="33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C61D86-A72C-AD64-3BFF-8F4E7C0209C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Probing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𝜷𝜷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Decays by Charge-Exchange Reactions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C61D86-A72C-AD64-3BFF-8F4E7C020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923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E46B2F-D28B-B9E4-92F8-71A4D198F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85113" y="1795381"/>
            <a:ext cx="4817993" cy="27531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8E436-DA66-575D-D1FB-32961AE08E06}"/>
              </a:ext>
            </a:extLst>
          </p:cNvPr>
          <p:cNvSpPr txBox="1"/>
          <p:nvPr/>
        </p:nvSpPr>
        <p:spPr>
          <a:xfrm>
            <a:off x="7573617" y="4989443"/>
            <a:ext cx="3580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Modified from </a:t>
            </a:r>
            <a:r>
              <a:rPr lang="en-US" sz="1800" i="1" dirty="0">
                <a:solidFill>
                  <a:schemeClr val="accent1"/>
                </a:solidFill>
              </a:rPr>
              <a:t>D. Castillo, LJ, J. Menéndez, </a:t>
            </a:r>
          </a:p>
          <a:p>
            <a:pPr algn="ctr"/>
            <a:r>
              <a:rPr lang="en-US" sz="1800" i="1" dirty="0">
                <a:solidFill>
                  <a:schemeClr val="accent1"/>
                </a:solidFill>
              </a:rPr>
              <a:t>Phys. Lett. B 860, 139181 (2025)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BE795-94E6-E355-7111-8DE6440E7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629" y="1795381"/>
            <a:ext cx="4478959" cy="3736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0C6950-4C5F-AEEF-BA77-EA8DADDBBB23}"/>
                  </a:ext>
                </a:extLst>
              </p:cNvPr>
              <p:cNvSpPr txBox="1"/>
              <p:nvPr/>
            </p:nvSpPr>
            <p:spPr>
              <a:xfrm>
                <a:off x="788894" y="1420672"/>
                <a:ext cx="5796219" cy="455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Charge-exchange reactions can probe virtual transitions</a:t>
                </a:r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b="1" dirty="0">
                    <a:solidFill>
                      <a:srgbClr val="00B0F0"/>
                    </a:solidFill>
                  </a:rPr>
                  <a:t>Available data ends at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MeV</a:t>
                </a:r>
                <a:br>
                  <a:rPr lang="en-US" sz="3200" b="1" dirty="0">
                    <a:solidFill>
                      <a:srgbClr val="00B0F0"/>
                    </a:solidFill>
                  </a:rPr>
                </a:br>
                <a14:m>
                  <m:oMath xmlns:m="http://schemas.openxmlformats.org/officeDocument/2006/math">
                    <m:sPre>
                      <m:sPrePr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Ge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sPr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As</m:t>
                        </m:r>
                      </m:e>
                    </m:sPre>
                  </m:oMath>
                </a14:m>
                <a:r>
                  <a:rPr lang="en-CA" dirty="0"/>
                  <a:t>: </a:t>
                </a:r>
                <a:br>
                  <a:rPr lang="en-CA" dirty="0"/>
                </a:br>
                <a:r>
                  <a:rPr lang="en-CA" i="1" dirty="0">
                    <a:solidFill>
                      <a:schemeClr val="accent1"/>
                    </a:solidFill>
                  </a:rPr>
                  <a:t>J. H. Hies et al., Phys. Rev. C 86, 014304 (2012)  </a:t>
                </a:r>
                <a:br>
                  <a:rPr lang="en-CA" dirty="0"/>
                </a:br>
                <a14:m>
                  <m:oMath xmlns:m="http://schemas.openxmlformats.org/officeDocument/2006/math">
                    <m:sPre>
                      <m:sPre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Pre>
                          <m:sPre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sPre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As</m:t>
                        </m:r>
                      </m:e>
                    </m:sPre>
                  </m:oMath>
                </a14:m>
                <a:r>
                  <a:rPr lang="en-CA" dirty="0"/>
                  <a:t>: </a:t>
                </a:r>
                <a:br>
                  <a:rPr lang="en-CA" dirty="0"/>
                </a:br>
                <a:r>
                  <a:rPr lang="en-CA" i="1" dirty="0">
                    <a:solidFill>
                      <a:schemeClr val="accent1"/>
                    </a:solidFill>
                  </a:rPr>
                  <a:t>E.-W. Grewe et al., Phys. Rev. C 78, 044301 (2008)</a:t>
                </a:r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dirty="0"/>
                  <a:t>Measurement of these reactions </a:t>
                </a:r>
                <a:r>
                  <a:rPr lang="en-CA" sz="2800" b="1" dirty="0">
                    <a:solidFill>
                      <a:srgbClr val="00B0F0"/>
                    </a:solidFill>
                  </a:rPr>
                  <a:t>up to high energies in </a:t>
                </a:r>
                <a14:m>
                  <m:oMath xmlns:m="http://schemas.openxmlformats.org/officeDocument/2006/math"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𝜷𝜷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decay triplets </a:t>
                </a:r>
                <a:r>
                  <a:rPr lang="en-US" sz="2800" dirty="0"/>
                  <a:t>would also help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probe </a:t>
                </a:r>
                <a:r>
                  <a:rPr lang="en-US" sz="2800" b="1" i="1" dirty="0">
                    <a:solidFill>
                      <a:srgbClr val="00B0F0"/>
                    </a:solidFill>
                  </a:rPr>
                  <a:t>ab initio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calculations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0C6950-4C5F-AEEF-BA77-EA8DADDB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94" y="1420672"/>
                <a:ext cx="5796219" cy="4553426"/>
              </a:xfrm>
              <a:prstGeom prst="rect">
                <a:avLst/>
              </a:prstGeom>
              <a:blipFill>
                <a:blip r:embed="rId5"/>
                <a:stretch>
                  <a:fillRect l="-1747" t="-1389" r="-262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6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74A8-3157-01F8-A770-AD65F1E4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Possible funding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A7E-C4EC-4F3E-8F1F-BE388CF1A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Science Foundation (NSF)</a:t>
            </a:r>
          </a:p>
          <a:p>
            <a:pPr lvl="1"/>
            <a:r>
              <a:rPr lang="en-US" dirty="0"/>
              <a:t>The Faculty Early Career Development (CAREER)</a:t>
            </a:r>
          </a:p>
          <a:p>
            <a:r>
              <a:rPr lang="en-US" dirty="0"/>
              <a:t>Department of Energy (DoE)</a:t>
            </a:r>
          </a:p>
          <a:p>
            <a:pPr lvl="1"/>
            <a:r>
              <a:rPr lang="en-US" dirty="0"/>
              <a:t>Early Career Research Program  </a:t>
            </a:r>
            <a:br>
              <a:rPr lang="en-US" dirty="0"/>
            </a:br>
            <a:endParaRPr lang="en-US" dirty="0"/>
          </a:p>
          <a:p>
            <a:r>
              <a:rPr lang="en-US" dirty="0"/>
              <a:t>ACCESS by NSF</a:t>
            </a:r>
          </a:p>
          <a:p>
            <a:r>
              <a:rPr lang="en-US" dirty="0"/>
              <a:t>Frontier at ORNL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E158A-98B2-37A2-3878-C0D5876A9545}"/>
              </a:ext>
            </a:extLst>
          </p:cNvPr>
          <p:cNvSpPr txBox="1"/>
          <p:nvPr/>
        </p:nvSpPr>
        <p:spPr>
          <a:xfrm>
            <a:off x="681470" y="3637358"/>
            <a:ext cx="379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Computing time</a:t>
            </a:r>
          </a:p>
        </p:txBody>
      </p:sp>
    </p:spTree>
    <p:extLst>
      <p:ext uri="{BB962C8B-B14F-4D97-AF65-F5344CB8AC3E}">
        <p14:creationId xmlns:p14="http://schemas.microsoft.com/office/powerpoint/2010/main" val="33259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BDFF-D918-63FD-8CE2-3C7324131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282" y="2637631"/>
            <a:ext cx="7422777" cy="15827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Precision Physics with Muonic Atoms</a:t>
            </a:r>
          </a:p>
        </p:txBody>
      </p:sp>
    </p:spTree>
    <p:extLst>
      <p:ext uri="{BB962C8B-B14F-4D97-AF65-F5344CB8AC3E}">
        <p14:creationId xmlns:p14="http://schemas.microsoft.com/office/powerpoint/2010/main" val="100093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B50B5A-DFBC-58C5-B2BF-59EF6429A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411" y="1305039"/>
            <a:ext cx="5172769" cy="459594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Similarities: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2FA3DA-9A2E-2B62-80DB-08A3C32F587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73409" y="1843071"/>
                <a:ext cx="5172771" cy="3495411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ü"/>
                </a:pPr>
                <a:r>
                  <a:rPr lang="en-US" sz="2800" dirty="0"/>
                  <a:t>Momentum transfer: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𝑶𝑴𝑪</m:t>
                        </m:r>
                      </m:sub>
                    </m:sSub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MeV</a:t>
                </a:r>
                <a:br>
                  <a:rPr lang="en-US" sz="2800" b="1" dirty="0">
                    <a:solidFill>
                      <a:srgbClr val="00B0F0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𝝂𝜷𝜷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CA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8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CA" sz="28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CA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sz="28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CA" sz="28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MeV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sz="2800" dirty="0"/>
                  <a:t>Nuclear electroweak currents: </a:t>
                </a:r>
                <a:r>
                  <a:rPr lang="en-US" sz="2800" b="1" dirty="0"/>
                  <a:t>vector</a:t>
                </a:r>
                <a:r>
                  <a:rPr lang="en-US" sz="2800" dirty="0"/>
                  <a:t>, </a:t>
                </a:r>
                <a:r>
                  <a:rPr lang="en-US" sz="2800" b="1" dirty="0"/>
                  <a:t>axial-vector</a:t>
                </a:r>
                <a:r>
                  <a:rPr lang="en-US" sz="2800" dirty="0"/>
                  <a:t>, </a:t>
                </a:r>
                <a:r>
                  <a:rPr lang="en-US" sz="2800" b="1" dirty="0"/>
                  <a:t>pseudoscalar</a:t>
                </a:r>
                <a:r>
                  <a:rPr lang="en-US" sz="2800" dirty="0"/>
                  <a:t> and </a:t>
                </a:r>
                <a:r>
                  <a:rPr lang="en-US" sz="2800" b="1" dirty="0"/>
                  <a:t>magnetic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2FA3DA-9A2E-2B62-80DB-08A3C32F58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73409" y="1843071"/>
                <a:ext cx="5172771" cy="3495411"/>
              </a:xfrm>
              <a:blipFill>
                <a:blip r:embed="rId2"/>
                <a:stretch>
                  <a:fillRect l="-1956" t="-1444" b="-4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6AB7A9-C93E-955A-12F2-19A27FD11B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Probing </a:t>
                </a:r>
                <a14:m>
                  <m:oMath xmlns:m="http://schemas.openxmlformats.org/officeDocument/2006/math">
                    <m:r>
                      <a:rPr lang="en-CA" b="1" i="0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𝛎</m:t>
                    </m:r>
                    <m:r>
                      <a:rPr lang="en-CA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1" i="0" dirty="0" smtClean="0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r>
                  <a:rPr lang="en-US" dirty="0"/>
                  <a:t>ecay by Ordinary Muon Capture (OMC)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6AB7A9-C93E-955A-12F2-19A27FD11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190" t="-1764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BE66732C-B4F9-24C9-4CAC-0C5B0866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288" y="2078797"/>
            <a:ext cx="5932389" cy="27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1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CCAC-D5CA-8565-5B9B-9A2971B9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capture and two-body currents</a:t>
            </a:r>
          </a:p>
        </p:txBody>
      </p:sp>
      <p:pic>
        <p:nvPicPr>
          <p:cNvPr id="5" name="Content Placeholder 4" descr="A graph of different types of physics&#10;&#10;AI-generated content may be incorrect.">
            <a:extLst>
              <a:ext uri="{FF2B5EF4-FFF2-40B4-BE49-F238E27FC236}">
                <a16:creationId xmlns:a16="http://schemas.microsoft.com/office/drawing/2014/main" id="{9064B01C-B3C4-BE7D-3160-6A4510395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7233" y="1300140"/>
            <a:ext cx="3345873" cy="46704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B9F3-12EA-50A3-C78A-8861EAC51478}"/>
                  </a:ext>
                </a:extLst>
              </p:cNvPr>
              <p:cNvSpPr txBox="1"/>
              <p:nvPr/>
            </p:nvSpPr>
            <p:spPr>
              <a:xfrm>
                <a:off x="618192" y="1615440"/>
                <a:ext cx="709093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Long-standing puzzle of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-decay (</a:t>
                </a:r>
                <a14:m>
                  <m:oMath xmlns:m="http://schemas.openxmlformats.org/officeDocument/2006/math"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MeV) quenching</a:t>
                </a:r>
                <a:r>
                  <a:rPr lang="en-US" sz="2800" b="1" dirty="0"/>
                  <a:t> </a:t>
                </a:r>
                <a:r>
                  <a:rPr lang="en-US" sz="2800" dirty="0"/>
                  <a:t>solved from first principles</a:t>
                </a:r>
              </a:p>
              <a:p>
                <a:pPr marL="914400" lvl="1" indent="-457200">
                  <a:buClr>
                    <a:srgbClr val="00B0F0"/>
                  </a:buClr>
                  <a:buFont typeface="Wingdings" pitchFamily="2" charset="2"/>
                  <a:buChar char="§"/>
                </a:pPr>
                <a:r>
                  <a:rPr lang="en-US" sz="2800" b="1" dirty="0"/>
                  <a:t>Solution: </a:t>
                </a:r>
                <a:r>
                  <a:rPr lang="en-US" sz="2800" dirty="0"/>
                  <a:t>missing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correlations and two-body currents</a:t>
                </a:r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Is there need for quenching in </a:t>
                </a:r>
                <a14:m>
                  <m:oMath xmlns:m="http://schemas.openxmlformats.org/officeDocument/2006/math"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-decay (</a:t>
                </a:r>
                <a14:m>
                  <m:oMath xmlns:m="http://schemas.openxmlformats.org/officeDocument/2006/math"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MeV) </a:t>
                </a:r>
                <a:r>
                  <a:rPr lang="en-US" sz="2800" dirty="0"/>
                  <a:t>calculations?</a:t>
                </a:r>
              </a:p>
              <a:p>
                <a:pPr marL="914400" lvl="1" indent="-457200">
                  <a:buClr>
                    <a:srgbClr val="00B0F0"/>
                  </a:buClr>
                  <a:buFont typeface="Wingdings" pitchFamily="2" charset="2"/>
                  <a:buChar char="§"/>
                </a:pPr>
                <a:r>
                  <a:rPr lang="en-US" sz="2800" b="1" dirty="0">
                    <a:solidFill>
                      <a:srgbClr val="00B0F0"/>
                    </a:solidFill>
                  </a:rPr>
                  <a:t>Muon capture studies </a:t>
                </a:r>
                <a:r>
                  <a:rPr lang="en-US" sz="2800" dirty="0"/>
                  <a:t>(</a:t>
                </a:r>
                <a:r>
                  <a:rPr lang="en-US" sz="2800" b="1" dirty="0" err="1">
                    <a:solidFill>
                      <a:srgbClr val="00B0F0"/>
                    </a:solidFill>
                  </a:rPr>
                  <a:t>theory+experiment</a:t>
                </a:r>
                <a:r>
                  <a:rPr lang="en-US" sz="2800" dirty="0"/>
                  <a:t>) could provide a hint!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B9F3-12EA-50A3-C78A-8861EAC51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92" y="1615440"/>
                <a:ext cx="7090930" cy="4401205"/>
              </a:xfrm>
              <a:prstGeom prst="rect">
                <a:avLst/>
              </a:prstGeom>
              <a:blipFill>
                <a:blip r:embed="rId3"/>
                <a:stretch>
                  <a:fillRect l="-1429" t="-1729" r="-2500" b="-2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8BBC3D7-3D2C-6E6B-B65A-C91CBFC3D97D}"/>
              </a:ext>
            </a:extLst>
          </p:cNvPr>
          <p:cNvSpPr txBox="1"/>
          <p:nvPr/>
        </p:nvSpPr>
        <p:spPr>
          <a:xfrm>
            <a:off x="7772399" y="6078071"/>
            <a:ext cx="402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P. </a:t>
            </a:r>
            <a:r>
              <a:rPr lang="en-US" i="1" dirty="0" err="1">
                <a:solidFill>
                  <a:schemeClr val="accent1"/>
                </a:solidFill>
              </a:rPr>
              <a:t>Gysbers</a:t>
            </a:r>
            <a:r>
              <a:rPr lang="en-US" i="1" dirty="0">
                <a:solidFill>
                  <a:schemeClr val="accent1"/>
                </a:solidFill>
              </a:rPr>
              <a:t>, G. Hagen, J.D. Holt et al., Nature Phys. 15, 428 (2019)</a:t>
            </a:r>
          </a:p>
        </p:txBody>
      </p:sp>
      <p:pic>
        <p:nvPicPr>
          <p:cNvPr id="9" name="Picture 8" descr="Aerial view of a large factory&#10;&#10;AI-generated content may be incorrect.">
            <a:extLst>
              <a:ext uri="{FF2B5EF4-FFF2-40B4-BE49-F238E27FC236}">
                <a16:creationId xmlns:a16="http://schemas.microsoft.com/office/drawing/2014/main" id="{B7CCD539-D7E3-9F40-5A26-B1D47F096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020" y="3812284"/>
            <a:ext cx="4295859" cy="2860537"/>
          </a:xfrm>
          <a:prstGeom prst="rect">
            <a:avLst/>
          </a:prstGeom>
        </p:spPr>
      </p:pic>
      <p:pic>
        <p:nvPicPr>
          <p:cNvPr id="11" name="Picture 10" descr="A hand holding a blue and white object&#10;&#10;AI-generated content may be incorrect.">
            <a:extLst>
              <a:ext uri="{FF2B5EF4-FFF2-40B4-BE49-F238E27FC236}">
                <a16:creationId xmlns:a16="http://schemas.microsoft.com/office/drawing/2014/main" id="{284069DD-11BB-668B-ABC5-CD3D9BDE7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557" y="726440"/>
            <a:ext cx="1905000" cy="177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5B1ED9-F7DE-FE6F-3EDB-65FA9B73D7E8}"/>
              </a:ext>
            </a:extLst>
          </p:cNvPr>
          <p:cNvSpPr txBox="1"/>
          <p:nvPr/>
        </p:nvSpPr>
        <p:spPr>
          <a:xfrm>
            <a:off x="7816546" y="2362007"/>
            <a:ext cx="397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MONUMENT Experiment @ PSI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366E1-C3B7-F85A-D7E8-224A2FE36477}"/>
              </a:ext>
            </a:extLst>
          </p:cNvPr>
          <p:cNvSpPr txBox="1"/>
          <p:nvPr/>
        </p:nvSpPr>
        <p:spPr>
          <a:xfrm>
            <a:off x="7772399" y="3151516"/>
            <a:ext cx="373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Eur. Phys. J. C 84, </a:t>
            </a:r>
            <a:r>
              <a:rPr lang="en-CA" b="0" i="1" u="none" strike="noStrike" dirty="0">
                <a:solidFill>
                  <a:schemeClr val="accent1"/>
                </a:solidFill>
                <a:effectLst/>
              </a:rPr>
              <a:t>1188 (2024)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5F17C-0BAF-E9A5-CB5D-CC53E4C6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40" y="1395736"/>
            <a:ext cx="4745630" cy="4558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23C02-0F9B-9E6E-60ED-41F47CF3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Ab Initio S</a:t>
            </a:r>
            <a:r>
              <a:rPr lang="en-US" dirty="0"/>
              <a:t>tudies on Muon Capture in Light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F6D7DA-F5E1-749A-E469-7EB27D4366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302540"/>
                <a:ext cx="5865633" cy="506467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b="1" dirty="0"/>
                  <a:t>Aim</a:t>
                </a:r>
                <a:r>
                  <a:rPr lang="en-US" sz="2800" dirty="0"/>
                  <a:t>: Precision studies on muon-capture rates on light nuclei</a:t>
                </a:r>
              </a:p>
              <a:p>
                <a:r>
                  <a:rPr lang="en-US" sz="2800" b="1" dirty="0"/>
                  <a:t>Benchmark</a:t>
                </a:r>
                <a:r>
                  <a:rPr lang="en-US" sz="2800" dirty="0"/>
                  <a:t>: </a:t>
                </a:r>
                <a:r>
                  <a:rPr lang="en-US" sz="2800" i="1" dirty="0"/>
                  <a:t>ab initio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no-core shell model (NCSM) </a:t>
                </a:r>
                <a:r>
                  <a:rPr lang="en-US" sz="2800" dirty="0"/>
                  <a:t>muon-capture </a:t>
                </a:r>
                <a:r>
                  <a:rPr lang="en-CA" sz="2800" dirty="0"/>
                  <a:t>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Li</m:t>
                        </m:r>
                      </m:e>
                    </m:sPre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lang="en-US" sz="2800" b="1" dirty="0">
                    <a:solidFill>
                      <a:srgbClr val="00B0F0"/>
                    </a:solidFill>
                  </a:rPr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</m:sPre>
                  </m:oMath>
                </a14:m>
                <a:r>
                  <a:rPr lang="en-US" sz="2800" dirty="0"/>
                  <a:t> with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normal-ordered axial-vector 2BCs</a:t>
                </a:r>
              </a:p>
              <a:p>
                <a:r>
                  <a:rPr lang="en-US" sz="2800" b="1" dirty="0"/>
                  <a:t>Future directions</a:t>
                </a:r>
                <a:r>
                  <a:rPr lang="en-US" sz="2800" dirty="0"/>
                  <a:t>:</a:t>
                </a:r>
              </a:p>
              <a:p>
                <a:pPr lvl="1"/>
                <a:r>
                  <a:rPr lang="en-US" sz="2800" dirty="0"/>
                  <a:t>Other systems</a:t>
                </a:r>
              </a:p>
              <a:p>
                <a:pPr lvl="1"/>
                <a:r>
                  <a:rPr lang="en-US" sz="2800" dirty="0"/>
                  <a:t>Exact momentum-dependent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two-body currents</a:t>
                </a:r>
              </a:p>
              <a:p>
                <a:pPr lvl="1"/>
                <a:r>
                  <a:rPr lang="en-US" sz="2800" b="1" dirty="0">
                    <a:solidFill>
                      <a:srgbClr val="00B0F0"/>
                    </a:solidFill>
                  </a:rPr>
                  <a:t>Continuum</a:t>
                </a:r>
                <a:r>
                  <a:rPr lang="en-US" sz="2800" dirty="0"/>
                  <a:t> effects (NCSMC)</a:t>
                </a:r>
              </a:p>
              <a:p>
                <a:pPr lvl="1"/>
                <a:r>
                  <a:rPr lang="en-US" sz="2800" b="1" dirty="0">
                    <a:solidFill>
                      <a:srgbClr val="00B0F0"/>
                    </a:solidFill>
                  </a:rPr>
                  <a:t>Quantified uncertainties </a:t>
                </a:r>
                <a:r>
                  <a:rPr lang="en-US" sz="2800" dirty="0"/>
                  <a:t>from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/>
                  <a:t>EFT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F6D7DA-F5E1-749A-E469-7EB27D4366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302540"/>
                <a:ext cx="5865633" cy="5064676"/>
              </a:xfrm>
              <a:blipFill>
                <a:blip r:embed="rId3"/>
                <a:stretch>
                  <a:fillRect l="-1512" r="-1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E068BAB-844D-ADF3-A1CD-4B24DB1DE67E}"/>
              </a:ext>
            </a:extLst>
          </p:cNvPr>
          <p:cNvSpPr txBox="1"/>
          <p:nvPr/>
        </p:nvSpPr>
        <p:spPr>
          <a:xfrm>
            <a:off x="7596245" y="6015146"/>
            <a:ext cx="434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LJ, P.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r>
              <a:rPr lang="en-US" i="1" dirty="0">
                <a:solidFill>
                  <a:schemeClr val="accent1"/>
                </a:solidFill>
              </a:rPr>
              <a:t>, J. </a:t>
            </a:r>
            <a:r>
              <a:rPr lang="en-US" i="1" dirty="0" err="1">
                <a:solidFill>
                  <a:schemeClr val="accent1"/>
                </a:solidFill>
              </a:rPr>
              <a:t>Kotila</a:t>
            </a:r>
            <a:r>
              <a:rPr lang="en-US" i="1" dirty="0">
                <a:solidFill>
                  <a:schemeClr val="accent1"/>
                </a:solidFill>
              </a:rPr>
              <a:t>, K. </a:t>
            </a:r>
            <a:r>
              <a:rPr lang="en-US" i="1" dirty="0" err="1">
                <a:solidFill>
                  <a:schemeClr val="accent1"/>
                </a:solidFill>
              </a:rPr>
              <a:t>Kravvaris</a:t>
            </a:r>
            <a:r>
              <a:rPr lang="en-US" i="1" dirty="0">
                <a:solidFill>
                  <a:schemeClr val="accent1"/>
                </a:solidFill>
              </a:rPr>
              <a:t>, Phys. Rev. C 109, </a:t>
            </a:r>
            <a:r>
              <a:rPr lang="en-CA" b="0" i="1" u="none" strike="noStrike" dirty="0">
                <a:solidFill>
                  <a:schemeClr val="accent1"/>
                </a:solidFill>
                <a:effectLst/>
              </a:rPr>
              <a:t>065501</a:t>
            </a:r>
            <a:r>
              <a:rPr lang="en-US" b="0" i="1" u="none" strike="noStrike" dirty="0">
                <a:solidFill>
                  <a:schemeClr val="accent1"/>
                </a:solidFill>
                <a:effectLst/>
              </a:rPr>
              <a:t> (2024)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7F05F-8AD5-0473-8134-492F8A8D1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653" y="3069772"/>
            <a:ext cx="4745630" cy="202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black background with a white sphere and a blue arrow&#10;&#10;Description automatically generated">
            <a:extLst>
              <a:ext uri="{FF2B5EF4-FFF2-40B4-BE49-F238E27FC236}">
                <a16:creationId xmlns:a16="http://schemas.microsoft.com/office/drawing/2014/main" id="{AC6506B1-E597-953C-3F9F-0E7A5C13CE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70" t="-8522" r="-3411" b="-84"/>
          <a:stretch/>
        </p:blipFill>
        <p:spPr>
          <a:xfrm>
            <a:off x="6685855" y="2723604"/>
            <a:ext cx="5257801" cy="2372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4487A-F97F-15DD-C5BA-CD1E2C44BC1A}"/>
              </a:ext>
            </a:extLst>
          </p:cNvPr>
          <p:cNvSpPr/>
          <p:nvPr/>
        </p:nvSpPr>
        <p:spPr>
          <a:xfrm>
            <a:off x="1117600" y="4429760"/>
            <a:ext cx="4795520" cy="666236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F480-9DE1-AE16-83E8-75438495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Momentum-Dependent Two-Body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9AE33-FAD7-08EA-3E7B-22DAB222B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The inclusion of </a:t>
            </a:r>
            <a:r>
              <a:rPr lang="en-US" b="1" dirty="0">
                <a:solidFill>
                  <a:srgbClr val="00B0F0"/>
                </a:solidFill>
              </a:rPr>
              <a:t>normal-ordered vector 2BC</a:t>
            </a:r>
          </a:p>
          <a:p>
            <a:pPr lvl="1"/>
            <a:r>
              <a:rPr lang="en-US" dirty="0"/>
              <a:t>The inclusion of </a:t>
            </a:r>
            <a:r>
              <a:rPr lang="en-US" b="1" dirty="0">
                <a:solidFill>
                  <a:srgbClr val="00B0F0"/>
                </a:solidFill>
              </a:rPr>
              <a:t>exact</a:t>
            </a:r>
            <a:r>
              <a:rPr lang="en-US" dirty="0"/>
              <a:t> momentum-dependent </a:t>
            </a:r>
            <a:r>
              <a:rPr lang="en-US" b="1" dirty="0">
                <a:solidFill>
                  <a:srgbClr val="00B0F0"/>
                </a:solidFill>
              </a:rPr>
              <a:t>axial and vector 2BCs</a:t>
            </a:r>
          </a:p>
          <a:p>
            <a:pPr lvl="1"/>
            <a:r>
              <a:rPr lang="en-US" dirty="0"/>
              <a:t>Application to other processes</a:t>
            </a:r>
          </a:p>
        </p:txBody>
      </p:sp>
    </p:spTree>
    <p:extLst>
      <p:ext uri="{BB962C8B-B14F-4D97-AF65-F5344CB8AC3E}">
        <p14:creationId xmlns:p14="http://schemas.microsoft.com/office/powerpoint/2010/main" val="335909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6564-1065-11CC-CB46-7220AC37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Normal-Ordered Vector Two-Body Currents (2BCs)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597816-A38F-8A2D-CEC8-1472367E2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141113"/>
                <a:ext cx="10721635" cy="5577739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At the NLO, additional 2BCs enter: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</m:t>
                        </m:r>
                      </m:sub>
                    </m:sSub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𝐤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1" i="0" smtClean="0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𝐤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1" i="0" smtClean="0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br>
                  <a:rPr lang="en-CA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CA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if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  <m: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CA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Sup>
                              <m:sSub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CA" sz="2800" b="1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f>
                          <m:f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CA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CA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𝐤</m:t>
                                    </m:r>
                                  </m:e>
                                  <m:sub>
                                    <m:r>
                                      <a:rPr lang="en-CA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Sup>
                              <m:sSub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CA" sz="2800" b="1"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</m:e>
                              <m:sub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br>
                  <a:rPr lang="en-CA" sz="2800" dirty="0"/>
                </a:br>
                <a:r>
                  <a:rPr lang="en-US" altLang="en-US" sz="1600" i="1" dirty="0" err="1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Piarulli</a:t>
                </a:r>
                <a:r>
                  <a:rPr lang="en-US" altLang="en-US" sz="1600" i="1" dirty="0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, </a:t>
                </a:r>
                <a:r>
                  <a:rPr lang="en-US" altLang="en-US" sz="1600" i="1" dirty="0" err="1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Girlanda</a:t>
                </a:r>
                <a:r>
                  <a:rPr lang="en-US" altLang="en-US" sz="1600" i="1" dirty="0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, Marcucci, Pastore, </a:t>
                </a:r>
                <a:r>
                  <a:rPr lang="en-US" altLang="en-US" sz="1600" i="1" dirty="0" err="1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Schiavilla</a:t>
                </a:r>
                <a:r>
                  <a:rPr lang="en-US" altLang="en-US" sz="1600" i="1" dirty="0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, Viviani,</a:t>
                </a:r>
                <a:r>
                  <a:rPr lang="en-US" altLang="en-US" sz="16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1600" i="1" dirty="0">
                    <a:solidFill>
                      <a:schemeClr val="accent1"/>
                    </a:solidFill>
                    <a:latin typeface="Arial Unicode MS" panose="020B0604020202020204" pitchFamily="34" charset="-128"/>
                  </a:rPr>
                  <a:t>Phys. Rev. C 87, 014006 (2013)</a:t>
                </a:r>
                <a:endParaRPr lang="en-US" sz="1600" dirty="0"/>
              </a:p>
              <a:p>
                <a:r>
                  <a:rPr lang="en-US" sz="2800" dirty="0"/>
                  <a:t>Normal-ordering </a:t>
                </a:r>
                <a:r>
                  <a:rPr lang="en-US" sz="2800" dirty="0" err="1"/>
                  <a:t>w.r.t</a:t>
                </a:r>
                <a:r>
                  <a:rPr lang="en-US" sz="2800" dirty="0"/>
                  <a:t> spin-isospin symmetric reference state</a:t>
                </a:r>
                <a:br>
                  <a:rPr lang="en-US" sz="2800" dirty="0"/>
                </a:br>
                <a:r>
                  <a:rPr lang="en-CA" sz="1600" i="1" dirty="0" err="1">
                    <a:solidFill>
                      <a:schemeClr val="accent1"/>
                    </a:solidFill>
                    <a:effectLst/>
                  </a:rPr>
                  <a:t>Hoferichter</a:t>
                </a:r>
                <a:r>
                  <a:rPr lang="en-CA" sz="1600" i="1" dirty="0">
                    <a:solidFill>
                      <a:schemeClr val="accent1"/>
                    </a:solidFill>
                    <a:effectLst/>
                  </a:rPr>
                  <a:t>, Menéndez, Schwenk, Phys. Rev. D 102,074018 (2020)</a:t>
                </a:r>
                <a:endParaRPr lang="en-US" sz="2800" i="1" dirty="0">
                  <a:solidFill>
                    <a:schemeClr val="accent1"/>
                  </a:solidFill>
                </a:endParaRPr>
              </a:p>
              <a:p>
                <a:r>
                  <a:rPr lang="en-US" sz="2800" dirty="0"/>
                  <a:t>With </a:t>
                </a:r>
                <a14:m>
                  <m:oMath xmlns:m="http://schemas.openxmlformats.org/officeDocument/2006/math">
                    <m:r>
                      <a:rPr lang="en-CA" sz="28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CA" sz="2800" dirty="0"/>
                  <a:t>, I get</a:t>
                </a:r>
                <a:br>
                  <a:rPr lang="en-CA" sz="28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,2</m:t>
                        </m:r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bSup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0" smtClean="0">
                                <a:latin typeface="Cambria Math" panose="020405030504060302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CA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if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CA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CA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CA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597816-A38F-8A2D-CEC8-1472367E2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141113"/>
                <a:ext cx="10721635" cy="5577739"/>
              </a:xfrm>
              <a:blipFill>
                <a:blip r:embed="rId2"/>
                <a:stretch>
                  <a:fillRect l="-946" t="-1818" b="-2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line drawing of a line&#10;&#10;AI-generated content may be incorrect.">
            <a:extLst>
              <a:ext uri="{FF2B5EF4-FFF2-40B4-BE49-F238E27FC236}">
                <a16:creationId xmlns:a16="http://schemas.microsoft.com/office/drawing/2014/main" id="{C4FC1125-A1DC-7F4F-F038-F0F7EC121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52" y="1096329"/>
            <a:ext cx="1333500" cy="1295400"/>
          </a:xfrm>
          <a:prstGeom prst="rect">
            <a:avLst/>
          </a:prstGeom>
        </p:spPr>
      </p:pic>
      <p:pic>
        <p:nvPicPr>
          <p:cNvPr id="7" name="Picture 6" descr="A black and white symbol with a spiral&#10;&#10;AI-generated content may be incorrect.">
            <a:extLst>
              <a:ext uri="{FF2B5EF4-FFF2-40B4-BE49-F238E27FC236}">
                <a16:creationId xmlns:a16="http://schemas.microsoft.com/office/drawing/2014/main" id="{EAE5C8DA-1243-4ECD-EE93-0EC55E1E2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2657" y="2491119"/>
            <a:ext cx="787400" cy="11557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2CAD51-6D48-6FEF-99C8-243322AA60C7}"/>
              </a:ext>
            </a:extLst>
          </p:cNvPr>
          <p:cNvSpPr/>
          <p:nvPr/>
        </p:nvSpPr>
        <p:spPr>
          <a:xfrm>
            <a:off x="7255564" y="5650026"/>
            <a:ext cx="3001618" cy="1064646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952A8-2AAF-D6D9-8173-29B2F853E143}"/>
              </a:ext>
            </a:extLst>
          </p:cNvPr>
          <p:cNvSpPr txBox="1"/>
          <p:nvPr/>
        </p:nvSpPr>
        <p:spPr>
          <a:xfrm>
            <a:off x="7593494" y="5164754"/>
            <a:ext cx="232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One-body operator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DDCFBC6-EAE3-A773-996A-2D2CB75DD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4632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75D1-C6FA-BE14-B02B-F11BFCC2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Normal-Ordered Two-Body Currents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452872-97AF-2FD2-FB64-7F49D2E5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302540"/>
                <a:ext cx="6454825" cy="46696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B0F0"/>
                    </a:solidFill>
                    <a:latin typeface="+mn-lt"/>
                  </a:rPr>
                  <a:t>Axial-vector current: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p>
                      </m:sSubSup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en-CA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d>
                            <m:dPr>
                              <m:ctrlPr>
                                <a:rPr lang="en-CA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A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𝐪</m:t>
                                  </m:r>
                                </m:e>
                                <m:sup>
                                  <m:r>
                                    <a:rPr lang="en-CA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800" b="1" i="1" smtClean="0">
                                  <a:solidFill>
                                    <a:srgbClr val="0A0B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𝜹</m:t>
                              </m:r>
                              <m:sSup>
                                <m:sSupPr>
                                  <m:ctrlPr>
                                    <a:rPr lang="en-CA" sz="2800" b="1" i="1" smtClean="0">
                                      <a:solidFill>
                                        <a:srgbClr val="0A0B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1" i="1" smtClean="0">
                                      <a:solidFill>
                                        <a:srgbClr val="0A0B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CA" sz="2800" b="1" i="1" smtClean="0">
                                      <a:solidFill>
                                        <a:srgbClr val="0A0B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𝑷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CA" sz="2800" b="1" i="1" smtClean="0">
                                      <a:solidFill>
                                        <a:srgbClr val="0A0B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CA" sz="2800" b="1" i="1" smtClean="0">
                                          <a:solidFill>
                                            <a:srgbClr val="0A0B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800" b="1" i="0" smtClean="0">
                                          <a:solidFill>
                                            <a:srgbClr val="0A0B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𝐪</m:t>
                                      </m:r>
                                    </m:e>
                                    <m:sup>
                                      <m:r>
                                        <a:rPr lang="en-CA" sz="2800" b="1" i="1" smtClean="0">
                                          <a:solidFill>
                                            <a:srgbClr val="0A0B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8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𝐪</m:t>
                                  </m:r>
                                </m:e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𝐪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eqArr>
                                <m:eqArr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e/>
                              </m:eqArr>
                            </m:sub>
                          </m:sSub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CA" sz="2800" b="0" dirty="0"/>
              </a:p>
              <a:p>
                <a:pPr marL="0" indent="0">
                  <a:buNone/>
                </a:pPr>
                <a:r>
                  <a:rPr lang="en-CA" sz="1600" i="1" dirty="0" err="1">
                    <a:solidFill>
                      <a:schemeClr val="accent1"/>
                    </a:solidFill>
                    <a:effectLst/>
                  </a:rPr>
                  <a:t>Hoferichter</a:t>
                </a:r>
                <a:r>
                  <a:rPr lang="en-CA" sz="1600" i="1" dirty="0">
                    <a:solidFill>
                      <a:schemeClr val="accent1"/>
                    </a:solidFill>
                    <a:effectLst/>
                  </a:rPr>
                  <a:t>, Menéndez, Schwenk, Phys. Rev. D 102,074018 (2020)</a:t>
                </a:r>
                <a:br>
                  <a:rPr lang="en-CA" sz="1600" i="1" dirty="0">
                    <a:solidFill>
                      <a:schemeClr val="accent1"/>
                    </a:solidFill>
                    <a:effectLst/>
                  </a:rPr>
                </a:br>
                <a:br>
                  <a:rPr lang="en-CA" sz="1600" i="1" dirty="0">
                    <a:solidFill>
                      <a:schemeClr val="accent1"/>
                    </a:solidFill>
                    <a:effectLst/>
                  </a:rPr>
                </a:br>
                <a:endParaRPr lang="en-CA" sz="1600" i="1" dirty="0">
                  <a:solidFill>
                    <a:schemeClr val="accent1"/>
                  </a:solidFill>
                  <a:effectLst/>
                </a:endParaRPr>
              </a:p>
              <a:p>
                <a:pPr marL="0" indent="0">
                  <a:buNone/>
                </a:pPr>
                <a:r>
                  <a:rPr lang="en-CA" sz="2800" b="1" dirty="0">
                    <a:solidFill>
                      <a:srgbClr val="00B0F0"/>
                    </a:solidFill>
                  </a:rPr>
                  <a:t>Vector current:</a:t>
                </a:r>
                <a:endParaRPr lang="en-US" sz="2800" b="1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,2</m:t>
                        </m:r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bSup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800" dirty="0"/>
                  <a:t>=</a:t>
                </a:r>
                <a:r>
                  <a:rPr lang="en-CA" sz="28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CA" sz="2800" b="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CA" sz="28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CA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CA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CA" sz="28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sz="28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</m:num>
                      <m:den>
                        <m:r>
                          <a:rPr lang="en-CA" sz="2800" b="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800" b="0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CA" sz="2800" b="1" i="1" smtClean="0">
                        <a:solidFill>
                          <a:srgbClr val="02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CA" sz="2800" b="1" i="1" smtClean="0">
                        <a:solidFill>
                          <a:srgbClr val="02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CA" sz="2800" b="1" i="1" smtClean="0">
                        <a:solidFill>
                          <a:srgbClr val="02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b="1" i="1" smtClean="0">
                            <a:solidFill>
                              <a:srgbClr val="02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1" i="0" smtClean="0">
                            <a:solidFill>
                              <a:srgbClr val="02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𝐪</m:t>
                        </m:r>
                      </m:e>
                      <m:sup>
                        <m:r>
                          <a:rPr lang="en-CA" sz="2800" b="1" i="1" smtClean="0">
                            <a:solidFill>
                              <a:srgbClr val="02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CA" sz="2800" b="1" i="1" smtClean="0">
                        <a:solidFill>
                          <a:srgbClr val="02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452872-97AF-2FD2-FB64-7F49D2E5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302540"/>
                <a:ext cx="6454825" cy="4669636"/>
              </a:xfrm>
              <a:blipFill>
                <a:blip r:embed="rId2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CD5B632-7445-EAAB-6A65-89B9E874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296" y="1888435"/>
            <a:ext cx="4519202" cy="38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8EA8-2203-97C7-455B-44FD6583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Muon-to-Electron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A2368A-6D98-97DC-4147-3F10D5403712}"/>
                  </a:ext>
                </a:extLst>
              </p:cNvPr>
              <p:cNvSpPr txBox="1"/>
              <p:nvPr/>
            </p:nvSpPr>
            <p:spPr>
              <a:xfrm>
                <a:off x="681470" y="1328928"/>
                <a:ext cx="6853186" cy="534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Charged lepton flavor violation</a:t>
                </a:r>
              </a:p>
              <a:p>
                <a:pPr marL="742950" lvl="1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dirty="0">
                    <a:ea typeface="Cambria Math" panose="02040503050406030204" pitchFamily="18" charset="0"/>
                  </a:rPr>
                  <a:t>Analogous to neutrino oscillation</a:t>
                </a:r>
                <a:r>
                  <a:rPr lang="en-CA" sz="2800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 </a:t>
                </a:r>
                <a:endParaRPr lang="en-CA" sz="2800" dirty="0">
                  <a:ea typeface="Cambria Math" panose="02040503050406030204" pitchFamily="18" charset="0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dirty="0">
                    <a:ea typeface="Cambria Math" panose="02040503050406030204" pitchFamily="18" charset="0"/>
                  </a:rPr>
                  <a:t>Current most stringent limits</a:t>
                </a:r>
                <a:br>
                  <a:rPr lang="en-CA" sz="280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𝐁𝐫</m:t>
                    </m:r>
                    <m:d>
                      <m:dPr>
                        <m:begChr m:val="["/>
                        <m:endChr m:val="]"/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l-GR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𝐀𝐮</m:t>
                        </m:r>
                      </m:e>
                    </m:d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br>
                  <a:rPr lang="en-CA" sz="280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𝐁𝐫</m:t>
                    </m:r>
                    <m:d>
                      <m:dPr>
                        <m:begChr m:val="["/>
                        <m:endChr m:val="]"/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𝐓𝐢</m:t>
                        </m:r>
                      </m:e>
                    </m:d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CA" sz="28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sz="2800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br>
                  <a:rPr lang="en-CA" sz="2800" b="1" dirty="0">
                    <a:ea typeface="Cambria Math" panose="02040503050406030204" pitchFamily="18" charset="0"/>
                  </a:rPr>
                </a:br>
                <a:r>
                  <a:rPr lang="en-CA" sz="1600" i="1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P. </a:t>
                </a:r>
                <a:r>
                  <a:rPr lang="en-CA" sz="1600" i="1" dirty="0" err="1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Wintz</a:t>
                </a:r>
                <a:r>
                  <a:rPr lang="en-CA" sz="1600" i="1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(SINDRUM-II), Conf. Proc. C 980420, 534 (1998) </a:t>
                </a:r>
                <a:endParaRPr lang="en-CA" sz="1600" b="1" dirty="0">
                  <a:ea typeface="Cambria Math" panose="02040503050406030204" pitchFamily="18" charset="0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dirty="0">
                    <a:ea typeface="Cambria Math" panose="02040503050406030204" pitchFamily="18" charset="0"/>
                  </a:rPr>
                  <a:t>Future experiments: Mu2e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Al</m:t>
                        </m:r>
                      </m:e>
                    </m:sPre>
                  </m:oMath>
                </a14:m>
                <a:r>
                  <a:rPr lang="en-CA" sz="2800" dirty="0">
                    <a:ea typeface="Cambria Math" panose="02040503050406030204" pitchFamily="18" charset="0"/>
                  </a:rPr>
                  <a:t>), COMET </a:t>
                </a:r>
                <a:r>
                  <a:rPr lang="en-CA" sz="40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 panose="02040503050406030204" pitchFamily="18" charset="0"/>
                          </a:rPr>
                          <m:t>Al</m:t>
                        </m:r>
                      </m:e>
                    </m:sPre>
                  </m:oMath>
                </a14:m>
                <a:r>
                  <a:rPr lang="en-CA" sz="4000" dirty="0">
                    <a:ea typeface="Cambria Math" panose="02040503050406030204" pitchFamily="18" charset="0"/>
                  </a:rPr>
                  <a:t>)</a:t>
                </a:r>
                <a:r>
                  <a:rPr lang="en-CA" sz="2800" dirty="0">
                    <a:ea typeface="Cambria Math" panose="02040503050406030204" pitchFamily="18" charset="0"/>
                  </a:rPr>
                  <a:t>, …</a:t>
                </a:r>
              </a:p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b="1" dirty="0">
                    <a:ea typeface="Cambria Math" panose="02040503050406030204" pitchFamily="18" charset="0"/>
                  </a:rPr>
                  <a:t>Aim:</a:t>
                </a:r>
                <a:r>
                  <a:rPr lang="en-CA" sz="2800" dirty="0">
                    <a:ea typeface="Cambria Math" panose="02040503050406030204" pitchFamily="18" charset="0"/>
                  </a:rPr>
                  <a:t> study </a:t>
                </a:r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CA" sz="2800" b="1" dirty="0">
                    <a:ea typeface="Cambria Math" panose="02040503050406030204" pitchFamily="18" charset="0"/>
                  </a:rPr>
                  <a:t> </a:t>
                </a:r>
                <a:r>
                  <a:rPr lang="en-CA" sz="2800" dirty="0">
                    <a:ea typeface="Cambria Math" panose="02040503050406030204" pitchFamily="18" charset="0"/>
                  </a:rPr>
                  <a:t>conversion in Al and </a:t>
                </a:r>
                <a:r>
                  <a:rPr lang="en-CA" sz="2800" dirty="0" err="1">
                    <a:ea typeface="Cambria Math" panose="02040503050406030204" pitchFamily="18" charset="0"/>
                  </a:rPr>
                  <a:t>Ti</a:t>
                </a:r>
                <a:r>
                  <a:rPr lang="en-CA" sz="2800" dirty="0">
                    <a:ea typeface="Cambria Math" panose="02040503050406030204" pitchFamily="18" charset="0"/>
                  </a:rPr>
                  <a:t> using VS-IMSRG</a:t>
                </a:r>
              </a:p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CA" sz="2800" b="1" dirty="0">
                    <a:ea typeface="Cambria Math" panose="02040503050406030204" pitchFamily="18" charset="0"/>
                  </a:rPr>
                  <a:t>Aim #2: </a:t>
                </a:r>
                <a:r>
                  <a:rPr lang="en-CA" sz="2800" dirty="0">
                    <a:ea typeface="Cambria Math" panose="02040503050406030204" pitchFamily="18" charset="0"/>
                  </a:rPr>
                  <a:t>Background estimates: radiative muon capture</a:t>
                </a:r>
                <a:endParaRPr lang="en-CA" sz="2800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A2368A-6D98-97DC-4147-3F10D5403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0" y="1328928"/>
                <a:ext cx="6853186" cy="5340886"/>
              </a:xfrm>
              <a:prstGeom prst="rect">
                <a:avLst/>
              </a:prstGeom>
              <a:blipFill>
                <a:blip r:embed="rId2"/>
                <a:stretch>
                  <a:fillRect l="-1479" t="-1185" b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0B74267-5F80-ED2C-1254-7BA7D959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856" y="2483758"/>
            <a:ext cx="4688929" cy="2382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2A9C48-A74F-70A4-E681-C25422EC5316}"/>
                  </a:ext>
                </a:extLst>
              </p:cNvPr>
              <p:cNvSpPr txBox="1"/>
              <p:nvPr/>
            </p:nvSpPr>
            <p:spPr>
              <a:xfrm>
                <a:off x="7532433" y="5127475"/>
                <a:ext cx="36087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2A9C48-A74F-70A4-E681-C25422EC5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433" y="5127475"/>
                <a:ext cx="3608715" cy="369332"/>
              </a:xfrm>
              <a:prstGeom prst="rect">
                <a:avLst/>
              </a:prstGeom>
              <a:blipFill>
                <a:blip r:embed="rId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white sphere with black text and red blue and white circles&#10;&#10;Description automatically generated">
            <a:extLst>
              <a:ext uri="{FF2B5EF4-FFF2-40B4-BE49-F238E27FC236}">
                <a16:creationId xmlns:a16="http://schemas.microsoft.com/office/drawing/2014/main" id="{E866FC01-A6D6-EC2E-89CF-F37CF8C6C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766" y="734813"/>
            <a:ext cx="1630136" cy="942189"/>
          </a:xfrm>
          <a:prstGeom prst="rect">
            <a:avLst/>
          </a:prstGeom>
        </p:spPr>
      </p:pic>
      <p:pic>
        <p:nvPicPr>
          <p:cNvPr id="14" name="Picture 13" descr="A red circle with black text&#10;&#10;Description automatically generated">
            <a:extLst>
              <a:ext uri="{FF2B5EF4-FFF2-40B4-BE49-F238E27FC236}">
                <a16:creationId xmlns:a16="http://schemas.microsoft.com/office/drawing/2014/main" id="{54B32003-898E-C799-265A-9600C598D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8715" y="624985"/>
            <a:ext cx="1850571" cy="1187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DB701C-0D64-089A-D6C9-BCF70B16A679}"/>
                  </a:ext>
                </a:extLst>
              </p:cNvPr>
              <p:cNvSpPr txBox="1"/>
              <p:nvPr/>
            </p:nvSpPr>
            <p:spPr>
              <a:xfrm>
                <a:off x="9364442" y="2253336"/>
                <a:ext cx="14010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𝟏𝟎𝟓</m:t>
                    </m:r>
                  </m:oMath>
                </a14:m>
                <a:r>
                  <a:rPr lang="en-US" b="1" dirty="0"/>
                  <a:t> MeV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DB701C-0D64-089A-D6C9-BCF70B16A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442" y="2253336"/>
                <a:ext cx="1401025" cy="276999"/>
              </a:xfrm>
              <a:prstGeom prst="rect">
                <a:avLst/>
              </a:prstGeom>
              <a:blipFill>
                <a:blip r:embed="rId7"/>
                <a:stretch>
                  <a:fillRect l="-5405" t="-26087" r="-900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0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2EBE-1AFF-A0FE-CFB9-8558CA351263}"/>
              </a:ext>
            </a:extLst>
          </p:cNvPr>
          <p:cNvSpPr txBox="1">
            <a:spLocks/>
          </p:cNvSpPr>
          <p:nvPr/>
        </p:nvSpPr>
        <p:spPr>
          <a:xfrm>
            <a:off x="457200" y="2330174"/>
            <a:ext cx="7215809" cy="1582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Forbidden Beta Decays</a:t>
            </a:r>
          </a:p>
        </p:txBody>
      </p:sp>
    </p:spTree>
    <p:extLst>
      <p:ext uri="{BB962C8B-B14F-4D97-AF65-F5344CB8AC3E}">
        <p14:creationId xmlns:p14="http://schemas.microsoft.com/office/powerpoint/2010/main" val="83070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BCFF8-BB7B-4677-5086-C5993F79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Forbidden Beta Decays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4D4BA-745D-7C4A-4C65-4299924FB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1471" y="1141113"/>
                <a:ext cx="7139915" cy="522610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3000" dirty="0"/>
                  <a:t>1</a:t>
                </a:r>
                <a:r>
                  <a:rPr lang="en-US" sz="3000" baseline="30000" dirty="0"/>
                  <a:t>st</a:t>
                </a:r>
                <a:r>
                  <a:rPr lang="en-US" sz="3000" dirty="0"/>
                  <a:t> forbidden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3000" dirty="0"/>
                  <a:t> decay rates sensitive to </a:t>
                </a:r>
                <a:r>
                  <a:rPr lang="en-US" sz="3000" dirty="0">
                    <a:solidFill>
                      <a:schemeClr val="accent2"/>
                    </a:solidFill>
                  </a:rPr>
                  <a:t>angular correlation </a:t>
                </a:r>
                <a:r>
                  <a:rPr lang="en-US" sz="3000" dirty="0"/>
                  <a:t>and </a:t>
                </a:r>
                <a:r>
                  <a:rPr lang="en-US" sz="3000" dirty="0" err="1">
                    <a:solidFill>
                      <a:schemeClr val="accent6"/>
                    </a:solidFill>
                  </a:rPr>
                  <a:t>Fierz</a:t>
                </a:r>
                <a:r>
                  <a:rPr lang="en-US" sz="3000" dirty="0">
                    <a:solidFill>
                      <a:schemeClr val="accent6"/>
                    </a:solidFill>
                  </a:rPr>
                  <a:t> term </a:t>
                </a:r>
                <a:r>
                  <a:rPr lang="en-US" sz="3000" dirty="0"/>
                  <a:t>(observables)</a:t>
                </a:r>
                <a:br>
                  <a:rPr lang="en-US" sz="3000" dirty="0"/>
                </a:br>
                <a14:m>
                  <m:oMath xmlns:m="http://schemas.openxmlformats.org/officeDocument/2006/math">
                    <m:r>
                      <a:rPr lang="en-CA" sz="3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CA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CA" sz="3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CA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CA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CA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CA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CA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CA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</m:sSub>
                            <m: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CA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CA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CA" sz="3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∝1+</m:t>
                    </m:r>
                    <m:sSub>
                      <m:sSubPr>
                        <m:ctrlPr>
                          <a:rPr lang="en-CA" sz="3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CA" sz="3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𝛽𝜈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CA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CA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  <m:r>
                                  <a:rPr lang="en-CA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CA" sz="3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CA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CA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3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CA" sz="3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f>
                      <m:fPr>
                        <m:ctrlPr>
                          <a:rPr lang="en-CA" sz="3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CA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CA" sz="3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br>
                  <a:rPr lang="en-CA" dirty="0"/>
                </a:br>
                <a:r>
                  <a:rPr lang="en-CA" sz="1600" i="1" dirty="0">
                    <a:solidFill>
                      <a:schemeClr val="accent1"/>
                    </a:solidFill>
                  </a:rPr>
                  <a:t>A. Glick-</a:t>
                </a:r>
                <a:r>
                  <a:rPr lang="en-CA" sz="1600" i="1" dirty="0" err="1">
                    <a:solidFill>
                      <a:schemeClr val="accent1"/>
                    </a:solidFill>
                  </a:rPr>
                  <a:t>Magid</a:t>
                </a:r>
                <a:r>
                  <a:rPr lang="en-CA" sz="1600" i="1" dirty="0">
                    <a:solidFill>
                      <a:schemeClr val="accent1"/>
                    </a:solidFill>
                  </a:rPr>
                  <a:t> et al., Phys. Lett. B 767, 285 (2017)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𝛽𝜈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3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CA" sz="3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3000" dirty="0"/>
                  <a:t> involve possible BSM corrections</a:t>
                </a:r>
              </a:p>
              <a:p>
                <a:r>
                  <a:rPr lang="en-US" sz="3000" dirty="0"/>
                  <a:t>Ongoing experiments at SARAF and ORNL aiming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CA" sz="3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sz="3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000" b="1" dirty="0"/>
                  <a:t> accuracy</a:t>
                </a:r>
              </a:p>
              <a:p>
                <a:r>
                  <a:rPr lang="en-US" sz="3000" b="1" dirty="0"/>
                  <a:t>Aim: </a:t>
                </a:r>
                <a:r>
                  <a:rPr lang="en-US" sz="3000" i="1" dirty="0"/>
                  <a:t>ab initio</a:t>
                </a:r>
                <a:r>
                  <a:rPr lang="en-US" sz="3000" dirty="0"/>
                  <a:t> calculations for </a:t>
                </a:r>
                <a:r>
                  <a:rPr lang="en-US" baseline="30000" dirty="0"/>
                  <a:t>16</a:t>
                </a:r>
                <a:r>
                  <a:rPr lang="en-US" dirty="0"/>
                  <a:t>N (NCSM) and </a:t>
                </a:r>
                <a:r>
                  <a:rPr lang="en-US" baseline="30000" dirty="0"/>
                  <a:t>90</a:t>
                </a:r>
                <a:r>
                  <a:rPr lang="en-US" dirty="0"/>
                  <a:t>Sr,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sPre>
                  </m:oMath>
                </a14:m>
                <a:r>
                  <a:rPr lang="en-US" dirty="0"/>
                  <a:t> (VS-IMSRG)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4D4BA-745D-7C4A-4C65-4299924FB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71" y="1141113"/>
                <a:ext cx="7139915" cy="5226103"/>
              </a:xfrm>
              <a:blipFill>
                <a:blip r:embed="rId2"/>
                <a:stretch>
                  <a:fillRect l="-1421" b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B460097-199D-F13A-B09C-D7645D2A4236}"/>
              </a:ext>
            </a:extLst>
          </p:cNvPr>
          <p:cNvSpPr/>
          <p:nvPr/>
        </p:nvSpPr>
        <p:spPr>
          <a:xfrm>
            <a:off x="2494681" y="2251935"/>
            <a:ext cx="2728608" cy="68506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diagram&#10;&#10;Description automatically generated with medium confidence">
            <a:extLst>
              <a:ext uri="{FF2B5EF4-FFF2-40B4-BE49-F238E27FC236}">
                <a16:creationId xmlns:a16="http://schemas.microsoft.com/office/drawing/2014/main" id="{14B1D634-293F-1330-FD2F-A17395B15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487" y="1334561"/>
            <a:ext cx="4718414" cy="4739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FD53ED-612B-C544-8ACF-48A397FDB537}"/>
              </a:ext>
            </a:extLst>
          </p:cNvPr>
          <p:cNvSpPr txBox="1"/>
          <p:nvPr/>
        </p:nvSpPr>
        <p:spPr>
          <a:xfrm>
            <a:off x="6988629" y="6367216"/>
            <a:ext cx="4963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</a:rPr>
              <a:t>Morozov et al., J. Rad. </a:t>
            </a:r>
            <a:r>
              <a:rPr lang="en-US" sz="1600" i="1" dirty="0" err="1">
                <a:solidFill>
                  <a:schemeClr val="accent1"/>
                </a:solidFill>
              </a:rPr>
              <a:t>Nucl</a:t>
            </a:r>
            <a:r>
              <a:rPr lang="en-US" sz="1600" i="1" dirty="0">
                <a:solidFill>
                  <a:schemeClr val="accent1"/>
                </a:solidFill>
              </a:rPr>
              <a:t>. Chem. 284, 221 (2010)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49830-A4A5-3610-B395-BA18FC4A4994}"/>
                  </a:ext>
                </a:extLst>
              </p:cNvPr>
              <p:cNvSpPr txBox="1"/>
              <p:nvPr/>
            </p:nvSpPr>
            <p:spPr>
              <a:xfrm>
                <a:off x="9243753" y="897775"/>
                <a:ext cx="2410691" cy="49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CA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n-CA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CA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CA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49830-A4A5-3610-B395-BA18FC4A4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753" y="897775"/>
                <a:ext cx="2410691" cy="496674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247F70-D276-E9D2-8DF8-7887E732134B}"/>
              </a:ext>
            </a:extLst>
          </p:cNvPr>
          <p:cNvSpPr txBox="1"/>
          <p:nvPr/>
        </p:nvSpPr>
        <p:spPr>
          <a:xfrm>
            <a:off x="934278" y="2663687"/>
            <a:ext cx="6023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+mj-lt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815932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038D8C-CAEC-12A8-EB7D-ECCEF5BE84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Forbidden Beta Decay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</m:sPre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038D8C-CAEC-12A8-EB7D-ECCEF5BE84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346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 descr="A diagram of a number of electrons&#10;&#10;AI-generated content may be incorrect.">
            <a:extLst>
              <a:ext uri="{FF2B5EF4-FFF2-40B4-BE49-F238E27FC236}">
                <a16:creationId xmlns:a16="http://schemas.microsoft.com/office/drawing/2014/main" id="{C610B472-1439-6931-3A35-A17F12DC1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5652" y="2607629"/>
            <a:ext cx="5298828" cy="255365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0A0D67-DD9D-E537-FE52-186B618185F9}"/>
                  </a:ext>
                </a:extLst>
              </p:cNvPr>
              <p:cNvSpPr txBox="1"/>
              <p:nvPr/>
            </p:nvSpPr>
            <p:spPr>
              <a:xfrm>
                <a:off x="1889760" y="1193728"/>
                <a:ext cx="3749040" cy="66736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  <m:sup>
                              <m: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  <m:groupChr>
                        <m:groupChrPr>
                          <m:chr m:val="→"/>
                          <m:vertJc m:val="bot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groupChr>
                      <m:sPre>
                        <m:sPre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</m:sPre>
                      <m:r>
                        <a:rPr lang="en-CA" sz="2800" b="0" i="0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CA" sz="28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0A0D67-DD9D-E537-FE52-186B61818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760" y="1193728"/>
                <a:ext cx="3749040" cy="667362"/>
              </a:xfrm>
              <a:prstGeom prst="rect">
                <a:avLst/>
              </a:prstGeom>
              <a:blipFill>
                <a:blip r:embed="rId4"/>
                <a:stretch>
                  <a:fillRect b="-29231"/>
                </a:stretch>
              </a:blipFill>
              <a:ln>
                <a:solidFill>
                  <a:srgbClr val="00B0F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815523-C389-EAB3-C9B9-F56AE9803FBC}"/>
                  </a:ext>
                </a:extLst>
              </p:cNvPr>
              <p:cNvSpPr txBox="1"/>
              <p:nvPr/>
            </p:nvSpPr>
            <p:spPr>
              <a:xfrm>
                <a:off x="5859181" y="1395706"/>
                <a:ext cx="6025047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/>
                  <a:t>(first forbidden unique)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815523-C389-EAB3-C9B9-F56AE9803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181" y="1395706"/>
                <a:ext cx="6025047" cy="465384"/>
              </a:xfrm>
              <a:prstGeom prst="rect">
                <a:avLst/>
              </a:prstGeom>
              <a:blipFill>
                <a:blip r:embed="rId5"/>
                <a:stretch>
                  <a:fillRect l="-2101" t="-21053" r="-2521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2B18135-A573-AA78-960D-51604EF48237}"/>
              </a:ext>
            </a:extLst>
          </p:cNvPr>
          <p:cNvSpPr txBox="1"/>
          <p:nvPr/>
        </p:nvSpPr>
        <p:spPr>
          <a:xfrm>
            <a:off x="6380480" y="573024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J. Suhonen, “From Nucleons to Nucleus: Concepts of Microscopic Nuclear Theory”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21B274-4C15-CBA7-D81A-0B45EAD2117A}"/>
                  </a:ext>
                </a:extLst>
              </p:cNvPr>
              <p:cNvSpPr txBox="1"/>
              <p:nvPr/>
            </p:nvSpPr>
            <p:spPr>
              <a:xfrm>
                <a:off x="681470" y="2290419"/>
                <a:ext cx="6025046" cy="442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B0F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∝1+</m:t>
                      </m:r>
                      <m:sSub>
                        <m:sSubPr>
                          <m:ctrlPr>
                            <a:rPr lang="en-CA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CA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𝜷𝝂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CA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CA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CA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br>
                  <a:rPr lang="en-CA" sz="2800" b="0" dirty="0">
                    <a:ea typeface="Cambria Math" panose="02040503050406030204" pitchFamily="18" charset="0"/>
                  </a:rPr>
                </a:br>
                <a:br>
                  <a:rPr lang="en-CA" sz="2800" dirty="0"/>
                </a:br>
                <a:endParaRPr lang="en-US" sz="2800" dirty="0"/>
              </a:p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CA" sz="2800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sub>
                    </m:sSub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=0+</m:t>
                    </m:r>
                    <m:r>
                      <a:rPr lang="el-GR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CA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CA" sz="28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𝐓</m:t>
                            </m:r>
                          </m:sub>
                          <m:sup>
                            <m: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CA" sz="28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𝐀</m:t>
                            </m:r>
                          </m:sub>
                        </m:sSub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br>
                  <a:rPr lang="en-CA" sz="2800" b="0" dirty="0">
                    <a:ea typeface="Cambria Math" panose="02040503050406030204" pitchFamily="18" charset="0"/>
                  </a:rPr>
                </a:br>
                <a:endParaRPr lang="en-US" sz="2800" dirty="0"/>
              </a:p>
              <a:p>
                <a:pPr marL="285750" indent="-285750">
                  <a:buClr>
                    <a:srgbClr val="00B0F0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𝜷𝝂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(1+</m:t>
                    </m:r>
                    <m:acc>
                      <m:accPr>
                        <m:chr m:val="̃"/>
                        <m:ctrlP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8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</m:acc>
                    <m:r>
                      <a:rPr lang="en-CA" sz="2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CA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CA" sz="28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sub>
                                  <m:sup>
                                    <m: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CA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CA" sz="28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sub>
                                  <m:sup>
                                    <m: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CA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CA" sz="28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CA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21B274-4C15-CBA7-D81A-0B45EAD21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0" y="2290419"/>
                <a:ext cx="6025046" cy="4428000"/>
              </a:xfrm>
              <a:prstGeom prst="rect">
                <a:avLst/>
              </a:prstGeom>
              <a:blipFill>
                <a:blip r:embed="rId6"/>
                <a:stretch>
                  <a:fillRect l="-1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56E7A74F-6025-D282-75AB-CE99475DA018}"/>
              </a:ext>
            </a:extLst>
          </p:cNvPr>
          <p:cNvGrpSpPr/>
          <p:nvPr/>
        </p:nvGrpSpPr>
        <p:grpSpPr>
          <a:xfrm>
            <a:off x="1700338" y="4728140"/>
            <a:ext cx="629920" cy="646331"/>
            <a:chOff x="1700338" y="4728140"/>
            <a:chExt cx="629920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229F4E-4C54-BBCC-1358-5DDC7EDB0B9A}"/>
                </a:ext>
              </a:extLst>
            </p:cNvPr>
            <p:cNvSpPr txBox="1"/>
            <p:nvPr/>
          </p:nvSpPr>
          <p:spPr>
            <a:xfrm>
              <a:off x="1700338" y="5005139"/>
              <a:ext cx="62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C53D8CE-2EE8-8F4D-82FC-8188181FA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5298" y="4728140"/>
              <a:ext cx="0" cy="2769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C8DA8-B659-D0E9-350D-5A7EDEB47722}"/>
              </a:ext>
            </a:extLst>
          </p:cNvPr>
          <p:cNvGrpSpPr/>
          <p:nvPr/>
        </p:nvGrpSpPr>
        <p:grpSpPr>
          <a:xfrm>
            <a:off x="2057777" y="4728140"/>
            <a:ext cx="1333825" cy="646331"/>
            <a:chOff x="2057777" y="4728140"/>
            <a:chExt cx="1333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7E926-544B-4332-D11B-BAC5F1EAB1BB}"/>
                </a:ext>
              </a:extLst>
            </p:cNvPr>
            <p:cNvSpPr txBox="1"/>
            <p:nvPr/>
          </p:nvSpPr>
          <p:spPr>
            <a:xfrm>
              <a:off x="2057777" y="5005139"/>
              <a:ext cx="1333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SM corr.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6002E29-9DFF-A2C8-9B48-46B814B5E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6658" y="4728140"/>
              <a:ext cx="0" cy="2769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F27552-7FB9-735E-50AC-2A8BADADA029}"/>
              </a:ext>
            </a:extLst>
          </p:cNvPr>
          <p:cNvGrpSpPr/>
          <p:nvPr/>
        </p:nvGrpSpPr>
        <p:grpSpPr>
          <a:xfrm>
            <a:off x="3180080" y="4825139"/>
            <a:ext cx="802640" cy="549332"/>
            <a:chOff x="3180080" y="4825139"/>
            <a:chExt cx="802640" cy="54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09314B-09AC-4663-D9B7-F474808FF390}"/>
                </a:ext>
              </a:extLst>
            </p:cNvPr>
            <p:cNvSpPr txBox="1"/>
            <p:nvPr/>
          </p:nvSpPr>
          <p:spPr>
            <a:xfrm>
              <a:off x="3180080" y="5005139"/>
              <a:ext cx="80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BSM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478AFB-9DDC-BD0B-B6FE-62D1B5245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458" y="4825139"/>
              <a:ext cx="0" cy="18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5D2673-2839-1DDF-77CD-B63304EF965C}"/>
              </a:ext>
            </a:extLst>
          </p:cNvPr>
          <p:cNvGrpSpPr/>
          <p:nvPr/>
        </p:nvGrpSpPr>
        <p:grpSpPr>
          <a:xfrm>
            <a:off x="2624898" y="5998140"/>
            <a:ext cx="629920" cy="646331"/>
            <a:chOff x="2624898" y="5998140"/>
            <a:chExt cx="629920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2CE631-D9D7-8CA2-CE9C-A793AF8CE10C}"/>
                </a:ext>
              </a:extLst>
            </p:cNvPr>
            <p:cNvSpPr txBox="1"/>
            <p:nvPr/>
          </p:nvSpPr>
          <p:spPr>
            <a:xfrm>
              <a:off x="2624898" y="6275139"/>
              <a:ext cx="62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521D91-3D35-76C6-8A91-F03B68458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9218" y="5998140"/>
              <a:ext cx="0" cy="2769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0C9127A-1CD5-9727-568E-A51A3F12D394}"/>
              </a:ext>
            </a:extLst>
          </p:cNvPr>
          <p:cNvGrpSpPr/>
          <p:nvPr/>
        </p:nvGrpSpPr>
        <p:grpSpPr>
          <a:xfrm>
            <a:off x="2982337" y="5998140"/>
            <a:ext cx="1333825" cy="646331"/>
            <a:chOff x="2982337" y="5998140"/>
            <a:chExt cx="1333825" cy="6463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B6266E-21D9-3371-975B-1AC6BA83036F}"/>
                </a:ext>
              </a:extLst>
            </p:cNvPr>
            <p:cNvSpPr txBox="1"/>
            <p:nvPr/>
          </p:nvSpPr>
          <p:spPr>
            <a:xfrm>
              <a:off x="2982337" y="6275139"/>
              <a:ext cx="1333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SM corr.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48CA6AA-47D1-8DF5-370E-5202C17F8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1218" y="5998140"/>
              <a:ext cx="0" cy="27699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A4C6CE-73DA-FF97-BC72-4C404FDE490F}"/>
              </a:ext>
            </a:extLst>
          </p:cNvPr>
          <p:cNvGrpSpPr/>
          <p:nvPr/>
        </p:nvGrpSpPr>
        <p:grpSpPr>
          <a:xfrm>
            <a:off x="4592320" y="6095139"/>
            <a:ext cx="802640" cy="549332"/>
            <a:chOff x="4592320" y="6095139"/>
            <a:chExt cx="802640" cy="54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9A6FBE-DFC5-8C13-81E1-CAF5FDE2798B}"/>
                </a:ext>
              </a:extLst>
            </p:cNvPr>
            <p:cNvSpPr txBox="1"/>
            <p:nvPr/>
          </p:nvSpPr>
          <p:spPr>
            <a:xfrm>
              <a:off x="4592320" y="6275139"/>
              <a:ext cx="802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BSM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DB58CA9-DC29-453F-038D-97012E4FC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1698" y="6095139"/>
              <a:ext cx="0" cy="18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9B863A9E-59A6-30EA-3DA7-4F6FD6CE1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45" y="2617539"/>
            <a:ext cx="5333605" cy="30082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A2C9AA-F8A6-3214-FC19-A8F8B50FAB25}"/>
              </a:ext>
            </a:extLst>
          </p:cNvPr>
          <p:cNvSpPr txBox="1"/>
          <p:nvPr/>
        </p:nvSpPr>
        <p:spPr>
          <a:xfrm>
            <a:off x="6690886" y="5720885"/>
            <a:ext cx="432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A. Glick-Magid, C. </a:t>
            </a:r>
            <a:r>
              <a:rPr lang="en-US" i="1" dirty="0" err="1">
                <a:solidFill>
                  <a:schemeClr val="accent1"/>
                </a:solidFill>
              </a:rPr>
              <a:t>Forssén</a:t>
            </a:r>
            <a:r>
              <a:rPr lang="en-US" i="1" dirty="0">
                <a:solidFill>
                  <a:schemeClr val="accent1"/>
                </a:solidFill>
              </a:rPr>
              <a:t>, D. Gazda, D. Gazit, LJ, P.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r>
              <a:rPr lang="en-US" i="1" dirty="0">
                <a:solidFill>
                  <a:schemeClr val="accent1"/>
                </a:solidFill>
              </a:rPr>
              <a:t>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7777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B03F6B-1A1C-74E1-E212-2CC310827A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Forbidden Beta Decay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𝟗𝟎</m:t>
                        </m:r>
                      </m:sup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𝐒𝐫</m:t>
                        </m:r>
                      </m:e>
                    </m:sPre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𝟗𝟎</m:t>
                        </m:r>
                      </m:sup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</a:rPr>
                          <m:t>𝐘</m:t>
                        </m:r>
                      </m:e>
                    </m:sPre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B03F6B-1A1C-74E1-E212-2CC310827A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18" t="-1346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378681-1CD3-602A-09BE-EA3038A5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5930" y="1560720"/>
            <a:ext cx="5136070" cy="446856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016225-FEC0-A84B-313F-FC5B9C11620C}"/>
                  </a:ext>
                </a:extLst>
              </p:cNvPr>
              <p:cNvSpPr txBox="1"/>
              <p:nvPr/>
            </p:nvSpPr>
            <p:spPr>
              <a:xfrm>
                <a:off x="681470" y="1213591"/>
                <a:ext cx="6374460" cy="5162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Ongoing measurements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Sr</m:t>
                        </m:r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  <m: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  <m:groupChr>
                      <m:groupChrPr>
                        <m:chr m:val="→"/>
                        <m:vertJc m:val="bot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groupChr>
                    <m:sPre>
                      <m:sPre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  <m: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CA" sz="2800" b="0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CA" sz="28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CA" sz="280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g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  <m:groupChr>
                      <m:groupChrPr>
                        <m:chr m:val="→"/>
                        <m:vertJc m:val="bot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groupChr>
                    <m:sPre>
                      <m:sPre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Zr</m:t>
                        </m:r>
                        <m:r>
                          <a:rPr lang="en-CA" sz="280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g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</m:oMath>
                </a14:m>
                <a:br>
                  <a:rPr lang="en-CA" sz="4000" dirty="0"/>
                </a:br>
                <a:r>
                  <a:rPr lang="en-US" sz="4000" dirty="0"/>
                  <a:t> </a:t>
                </a:r>
                <a:r>
                  <a:rPr lang="en-US" sz="2800" dirty="0"/>
                  <a:t>(Hebrew University of Jerusalem)</a:t>
                </a:r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Planned measurement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CA" sz="280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g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  <m:groupChr>
                      <m:groupChrPr>
                        <m:chr m:val="→"/>
                        <m:vertJc m:val="bot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groupChr>
                    <m:sPre>
                      <m:sPre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Zr</m:t>
                        </m:r>
                        <m:r>
                          <a:rPr lang="en-CA" sz="280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g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CA" sz="28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CA" sz="280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  <m:sup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sPre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800" dirty="0"/>
                  <a:t>(ORNL)</a:t>
                </a:r>
                <a:br>
                  <a:rPr lang="en-CA" sz="2800" dirty="0"/>
                </a:br>
                <a:endParaRPr lang="en-CA" sz="2800" dirty="0"/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NCSM not applicable (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≫20</m:t>
                    </m:r>
                  </m:oMath>
                </a14:m>
                <a:r>
                  <a:rPr lang="en-US" sz="2800" dirty="0"/>
                  <a:t>)</a:t>
                </a:r>
              </a:p>
              <a:p>
                <a:pPr marL="457200" indent="-457200">
                  <a:buClr>
                    <a:srgbClr val="00B0F0"/>
                  </a:buClr>
                  <a:buFont typeface="Wingdings" pitchFamily="2" charset="2"/>
                  <a:buChar char="q"/>
                </a:pPr>
                <a:r>
                  <a:rPr lang="en-US" sz="2800" dirty="0"/>
                  <a:t>VS-IMSRG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016225-FEC0-A84B-313F-FC5B9C116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0" y="1213591"/>
                <a:ext cx="6374460" cy="5162824"/>
              </a:xfrm>
              <a:prstGeom prst="rect">
                <a:avLst/>
              </a:prstGeom>
              <a:blipFill>
                <a:blip r:embed="rId4"/>
                <a:stretch>
                  <a:fillRect l="-1590" t="-1225" b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B512142-C113-A88F-20F3-C51A1D7E20F8}"/>
              </a:ext>
            </a:extLst>
          </p:cNvPr>
          <p:cNvSpPr txBox="1"/>
          <p:nvPr/>
        </p:nvSpPr>
        <p:spPr>
          <a:xfrm>
            <a:off x="681470" y="4945180"/>
            <a:ext cx="25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0B0F0"/>
                </a:solidFill>
              </a:rPr>
              <a:t>Method: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F243E7-8A56-780E-C804-2AB3B44CAE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1470" y="490784"/>
                <a:ext cx="10721636" cy="1050439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Forbidden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3600" dirty="0"/>
                  <a:t> Decays for Astrophysics</a:t>
                </a:r>
                <a:br>
                  <a:rPr lang="en-US" dirty="0"/>
                </a:br>
                <a:r>
                  <a:rPr lang="en-US" sz="2700" i="1" dirty="0"/>
                  <a:t>–Possible student project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F243E7-8A56-780E-C804-2AB3B44CAE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1470" y="490784"/>
                <a:ext cx="10721636" cy="1050439"/>
              </a:xfrm>
              <a:blipFill>
                <a:blip r:embed="rId2"/>
                <a:stretch>
                  <a:fillRect l="-1773" t="-13095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FED46-F332-D552-473E-A254DBD1AC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4786" y="1141113"/>
                <a:ext cx="5524372" cy="547195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Forbidden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800" dirty="0"/>
                  <a:t> decays shown to be important for </a:t>
                </a:r>
                <a:r>
                  <a:rPr lang="en-US" sz="2800" b="1" i="1" dirty="0">
                    <a:solidFill>
                      <a:srgbClr val="00B0F0"/>
                    </a:solidFill>
                  </a:rPr>
                  <a:t>r-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process</a:t>
                </a:r>
                <a:r>
                  <a:rPr lang="en-US" sz="2800" dirty="0"/>
                  <a:t> </a:t>
                </a:r>
              </a:p>
              <a:p>
                <a:pPr lvl="1"/>
                <a:r>
                  <a:rPr lang="en-US" sz="2800" dirty="0"/>
                  <a:t>There are no </a:t>
                </a:r>
                <a:r>
                  <a:rPr lang="en-US" sz="2800" i="1" dirty="0"/>
                  <a:t>ab initio </a:t>
                </a:r>
                <a:r>
                  <a:rPr lang="en-US" sz="2800" dirty="0"/>
                  <a:t>predictions for this mass region</a:t>
                </a:r>
              </a:p>
              <a:p>
                <a:pPr lvl="1"/>
                <a:r>
                  <a:rPr lang="en-US" sz="2800" b="1" dirty="0"/>
                  <a:t>Aim: </a:t>
                </a:r>
                <a:r>
                  <a:rPr lang="en-US" sz="2800" dirty="0"/>
                  <a:t>Extend the VS-IMSRG studies to this region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FED46-F332-D552-473E-A254DBD1AC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4786" y="1141113"/>
                <a:ext cx="5524372" cy="5471958"/>
              </a:xfrm>
              <a:blipFill>
                <a:blip r:embed="rId3"/>
                <a:stretch>
                  <a:fillRect l="-1835" r="-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different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C61324C0-9ABF-130D-C6A5-6DA9E690B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583" y="931100"/>
            <a:ext cx="3529631" cy="5195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C3F58-C35E-3CAE-F23A-BF76CBCCA0EA}"/>
              </a:ext>
            </a:extLst>
          </p:cNvPr>
          <p:cNvSpPr txBox="1"/>
          <p:nvPr/>
        </p:nvSpPr>
        <p:spPr>
          <a:xfrm>
            <a:off x="7313741" y="6198334"/>
            <a:ext cx="4637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i="1" dirty="0">
                <a:solidFill>
                  <a:schemeClr val="accent1"/>
                </a:solidFill>
                <a:effectLst/>
                <a:latin typeface="Helvetica" pitchFamily="2" charset="0"/>
              </a:rPr>
              <a:t>T. </a:t>
            </a:r>
            <a:r>
              <a:rPr lang="en-CA" sz="1600" i="1" dirty="0" err="1">
                <a:solidFill>
                  <a:schemeClr val="accent1"/>
                </a:solidFill>
                <a:effectLst/>
                <a:latin typeface="Helvetica" pitchFamily="2" charset="0"/>
              </a:rPr>
              <a:t>Marketin</a:t>
            </a:r>
            <a:r>
              <a:rPr lang="en-CA" sz="1600" i="1" dirty="0">
                <a:solidFill>
                  <a:schemeClr val="accent1"/>
                </a:solidFill>
                <a:effectLst/>
                <a:latin typeface="Helvetica" pitchFamily="2" charset="0"/>
              </a:rPr>
              <a:t>, L. </a:t>
            </a:r>
            <a:r>
              <a:rPr lang="en-CA" sz="1600" i="1" dirty="0" err="1">
                <a:solidFill>
                  <a:schemeClr val="accent1"/>
                </a:solidFill>
                <a:effectLst/>
                <a:latin typeface="Helvetica" pitchFamily="2" charset="0"/>
              </a:rPr>
              <a:t>Huther</a:t>
            </a:r>
            <a:r>
              <a:rPr lang="en-CA" sz="1600" i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CA" sz="1600" i="1" dirty="0">
                <a:solidFill>
                  <a:schemeClr val="accent1"/>
                </a:solidFill>
                <a:effectLst/>
                <a:latin typeface="Helvetica" pitchFamily="2" charset="0"/>
              </a:rPr>
              <a:t>&amp; G. Martínez-</a:t>
            </a:r>
            <a:r>
              <a:rPr lang="en-CA" sz="1600" i="1" dirty="0" err="1">
                <a:solidFill>
                  <a:schemeClr val="accent1"/>
                </a:solidFill>
                <a:effectLst/>
                <a:latin typeface="Helvetica" pitchFamily="2" charset="0"/>
              </a:rPr>
              <a:t>Pinedo</a:t>
            </a:r>
            <a:r>
              <a:rPr lang="en-CA" sz="1600" i="1" dirty="0">
                <a:solidFill>
                  <a:schemeClr val="accent1"/>
                </a:solidFill>
                <a:effectLst/>
                <a:latin typeface="Helvetica" pitchFamily="2" charset="0"/>
              </a:rPr>
              <a:t>, Phys. Rev. C 93, 025805 (2016)</a:t>
            </a:r>
            <a:endParaRPr lang="en-CA" sz="1600" dirty="0">
              <a:solidFill>
                <a:schemeClr val="accent1"/>
              </a:solidFill>
              <a:effectLst/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B07A3-36FD-773E-7683-15D06B4F3F1C}"/>
              </a:ext>
            </a:extLst>
          </p:cNvPr>
          <p:cNvSpPr txBox="1"/>
          <p:nvPr/>
        </p:nvSpPr>
        <p:spPr>
          <a:xfrm>
            <a:off x="8844741" y="1141113"/>
            <a:ext cx="94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N=50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BA620-C856-83C3-5232-7728888B484F}"/>
              </a:ext>
            </a:extLst>
          </p:cNvPr>
          <p:cNvSpPr txBox="1"/>
          <p:nvPr/>
        </p:nvSpPr>
        <p:spPr>
          <a:xfrm>
            <a:off x="10160919" y="2839674"/>
            <a:ext cx="94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N=82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26459-B13F-C639-6187-71C70367209A}"/>
              </a:ext>
            </a:extLst>
          </p:cNvPr>
          <p:cNvSpPr txBox="1"/>
          <p:nvPr/>
        </p:nvSpPr>
        <p:spPr>
          <a:xfrm>
            <a:off x="8997141" y="4734978"/>
            <a:ext cx="94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N=126</a:t>
            </a:r>
          </a:p>
        </p:txBody>
      </p:sp>
    </p:spTree>
    <p:extLst>
      <p:ext uri="{BB962C8B-B14F-4D97-AF65-F5344CB8AC3E}">
        <p14:creationId xmlns:p14="http://schemas.microsoft.com/office/powerpoint/2010/main" val="2277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CEFE-96B4-0478-4475-0E20596B3461}"/>
              </a:ext>
            </a:extLst>
          </p:cNvPr>
          <p:cNvSpPr txBox="1">
            <a:spLocks/>
          </p:cNvSpPr>
          <p:nvPr/>
        </p:nvSpPr>
        <p:spPr>
          <a:xfrm>
            <a:off x="715618" y="2637631"/>
            <a:ext cx="6818244" cy="1582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Neutrino-Nucleus Scattering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sz="3200" i="1" dirty="0">
                <a:solidFill>
                  <a:srgbClr val="00B0F0"/>
                </a:solidFill>
                <a:latin typeface="+mn-lt"/>
              </a:rPr>
              <a:t>–Possible student project</a:t>
            </a:r>
          </a:p>
        </p:txBody>
      </p:sp>
    </p:spTree>
    <p:extLst>
      <p:ext uri="{BB962C8B-B14F-4D97-AF65-F5344CB8AC3E}">
        <p14:creationId xmlns:p14="http://schemas.microsoft.com/office/powerpoint/2010/main" val="3279108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1717-0BB6-6203-FCA1-EB2F4DB6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Neutrino-Nucleus Scattering</a:t>
            </a:r>
          </a:p>
        </p:txBody>
      </p:sp>
      <p:pic>
        <p:nvPicPr>
          <p:cNvPr id="5" name="Content Placeholder 4" descr="A yellow arrow pointing to a grey and orange sphere&#10;&#10;Description automatically generated">
            <a:extLst>
              <a:ext uri="{FF2B5EF4-FFF2-40B4-BE49-F238E27FC236}">
                <a16:creationId xmlns:a16="http://schemas.microsoft.com/office/drawing/2014/main" id="{BB3F3AA6-6CC2-0A1F-C603-6D50AA7ED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0006" y="2111147"/>
            <a:ext cx="4483100" cy="22352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958966-ED6E-7725-CC57-F8BF482351C4}"/>
                  </a:ext>
                </a:extLst>
              </p:cNvPr>
              <p:cNvSpPr txBox="1"/>
              <p:nvPr/>
            </p:nvSpPr>
            <p:spPr>
              <a:xfrm>
                <a:off x="7190984" y="4539343"/>
                <a:ext cx="405239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958966-ED6E-7725-CC57-F8BF48235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984" y="4539343"/>
                <a:ext cx="4052391" cy="399084"/>
              </a:xfrm>
              <a:prstGeom prst="rect">
                <a:avLst/>
              </a:prstGeom>
              <a:blipFill>
                <a:blip r:embed="rId3"/>
                <a:stretch>
                  <a:fillRect l="-313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873C15-00A1-D2EB-244C-4E4A115B73C1}"/>
                  </a:ext>
                </a:extLst>
              </p:cNvPr>
              <p:cNvSpPr txBox="1"/>
              <p:nvPr/>
            </p:nvSpPr>
            <p:spPr>
              <a:xfrm>
                <a:off x="832757" y="1453243"/>
                <a:ext cx="6087249" cy="432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B0F0"/>
                  </a:buClr>
                  <a:buFont typeface="Wingdings" pitchFamily="2" charset="77"/>
                  <a:buChar char="q"/>
                </a:pPr>
                <a:r>
                  <a:rPr lang="en-US" sz="2400" dirty="0"/>
                  <a:t>Neutral current: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A" sz="24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CA" sz="24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CA" sz="24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CA" sz="240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240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CA" sz="2400" b="1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den>
                    </m:f>
                    <m:r>
                      <a:rPr lang="en-CA" sz="2400" b="1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CA" sz="24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CA" sz="24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CA" sz="2400" b="1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</m:d>
                      </m:e>
                      <m:sup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85750" indent="-285750">
                  <a:buClr>
                    <a:srgbClr val="00B0F0"/>
                  </a:buClr>
                  <a:buFont typeface="Wingdings" pitchFamily="2" charset="77"/>
                  <a:buChar char="q"/>
                </a:pPr>
                <a:r>
                  <a:rPr lang="en-US" sz="2400" dirty="0"/>
                  <a:t>Charged current: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CA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CA" sz="24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CA" sz="24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den>
                    </m:f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d>
                      <m:dPr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CA" sz="24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endParaRPr lang="en-US" sz="2400" b="1" dirty="0"/>
              </a:p>
              <a:p>
                <a:pPr marL="285750" indent="-285750">
                  <a:buClr>
                    <a:srgbClr val="00B0F0"/>
                  </a:buClr>
                  <a:buFont typeface="Wingdings" pitchFamily="2" charset="77"/>
                  <a:buChar char="q"/>
                </a:pPr>
                <a:r>
                  <a:rPr lang="en-US" sz="2400" dirty="0"/>
                  <a:t>Neutrino-nucleus cross-sections important for neutrino experiments DUNE, </a:t>
                </a:r>
                <a:r>
                  <a:rPr lang="en-US" sz="2400" dirty="0" err="1"/>
                  <a:t>MINERvA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NOvA</a:t>
                </a:r>
                <a:r>
                  <a:rPr lang="en-US" sz="2400" dirty="0"/>
                  <a:t>, T2K, …</a:t>
                </a:r>
              </a:p>
              <a:p>
                <a:pPr marL="285750" indent="-285750">
                  <a:buClr>
                    <a:srgbClr val="00B0F0"/>
                  </a:buClr>
                  <a:buFont typeface="Wingdings" pitchFamily="2" charset="77"/>
                  <a:buChar char="q"/>
                </a:pPr>
                <a:r>
                  <a:rPr lang="en-US" sz="2400" b="1" dirty="0"/>
                  <a:t>Aim: </a:t>
                </a:r>
                <a:r>
                  <a:rPr lang="en-US" sz="2400" dirty="0"/>
                  <a:t>cross-sections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C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en-CA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(liquid scintillators)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CA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</m:sPre>
                  </m:oMath>
                </a14:m>
                <a:r>
                  <a:rPr lang="en-US" sz="2400" b="1" dirty="0"/>
                  <a:t> (water Cherenkov detectors) </a:t>
                </a:r>
                <a:r>
                  <a:rPr lang="en-US" sz="2400" dirty="0"/>
                  <a:t>in NCSM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sz="2400" b="1" i="0" smtClean="0">
                            <a:latin typeface="Cambria Math" panose="02040503050406030204" pitchFamily="18" charset="0"/>
                          </a:rPr>
                          <m:t>𝟒𝟎</m:t>
                        </m:r>
                      </m:sup>
                      <m:e>
                        <m:r>
                          <a:rPr lang="en-CA" sz="2400" b="1" i="0" smtClean="0">
                            <a:latin typeface="Cambria Math" panose="02040503050406030204" pitchFamily="18" charset="0"/>
                          </a:rPr>
                          <m:t>𝐀𝐫</m:t>
                        </m:r>
                      </m:e>
                    </m:sPre>
                  </m:oMath>
                </a14:m>
                <a:r>
                  <a:rPr lang="en-US" sz="2400" b="1" dirty="0"/>
                  <a:t> (Argon detectors) </a:t>
                </a:r>
                <a:r>
                  <a:rPr lang="en-US" sz="2400" dirty="0"/>
                  <a:t>in VS-IMSRG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873C15-00A1-D2EB-244C-4E4A115B7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57" y="1453243"/>
                <a:ext cx="6087249" cy="4320991"/>
              </a:xfrm>
              <a:prstGeom prst="rect">
                <a:avLst/>
              </a:prstGeom>
              <a:blipFill>
                <a:blip r:embed="rId4"/>
                <a:stretch>
                  <a:fillRect l="-1250" t="-5279" b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176388-71AB-7144-84D3-3B0D38E01D00}"/>
              </a:ext>
            </a:extLst>
          </p:cNvPr>
          <p:cNvSpPr txBox="1"/>
          <p:nvPr/>
        </p:nvSpPr>
        <p:spPr>
          <a:xfrm>
            <a:off x="7454348" y="5486400"/>
            <a:ext cx="367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Very similar to muon capture!</a:t>
            </a:r>
          </a:p>
        </p:txBody>
      </p:sp>
    </p:spTree>
    <p:extLst>
      <p:ext uri="{BB962C8B-B14F-4D97-AF65-F5344CB8AC3E}">
        <p14:creationId xmlns:p14="http://schemas.microsoft.com/office/powerpoint/2010/main" val="183516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392F-8016-CCBD-85C6-FF0CC390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(Very) Rough Timeline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CD6B8EA-AC42-4C3C-C662-08128B2FD8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782806"/>
              </p:ext>
            </p:extLst>
          </p:nvPr>
        </p:nvGraphicFramePr>
        <p:xfrm>
          <a:off x="681038" y="1301750"/>
          <a:ext cx="10721975" cy="467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1A6E4D8-EB88-4247-2C56-042ACC95AE35}"/>
              </a:ext>
            </a:extLst>
          </p:cNvPr>
          <p:cNvGrpSpPr/>
          <p:nvPr/>
        </p:nvGrpSpPr>
        <p:grpSpPr>
          <a:xfrm>
            <a:off x="1824711" y="2415092"/>
            <a:ext cx="232682" cy="969011"/>
            <a:chOff x="1824711" y="2415092"/>
            <a:chExt cx="232682" cy="96901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CC3B17-994B-7B6F-9C35-3D258C004435}"/>
                </a:ext>
              </a:extLst>
            </p:cNvPr>
            <p:cNvSpPr/>
            <p:nvPr/>
          </p:nvSpPr>
          <p:spPr>
            <a:xfrm>
              <a:off x="1824711" y="3151421"/>
              <a:ext cx="232682" cy="2326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255574-5D4C-E8F1-4EBB-BD8188C942B1}"/>
                </a:ext>
              </a:extLst>
            </p:cNvPr>
            <p:cNvCxnSpPr>
              <a:cxnSpLocks/>
            </p:cNvCxnSpPr>
            <p:nvPr/>
          </p:nvCxnSpPr>
          <p:spPr>
            <a:xfrm>
              <a:off x="1941052" y="2415092"/>
              <a:ext cx="0" cy="7200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3B4C54-DD24-65B6-EDD1-2405DEB0CB66}"/>
              </a:ext>
            </a:extLst>
          </p:cNvPr>
          <p:cNvGrpSpPr/>
          <p:nvPr/>
        </p:nvGrpSpPr>
        <p:grpSpPr>
          <a:xfrm>
            <a:off x="4981581" y="2420531"/>
            <a:ext cx="232682" cy="969011"/>
            <a:chOff x="1824711" y="2415092"/>
            <a:chExt cx="232682" cy="96901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2D93B3-20EF-9BBB-4F39-F73A0FC6AE02}"/>
                </a:ext>
              </a:extLst>
            </p:cNvPr>
            <p:cNvSpPr/>
            <p:nvPr/>
          </p:nvSpPr>
          <p:spPr>
            <a:xfrm>
              <a:off x="1824711" y="3151421"/>
              <a:ext cx="232682" cy="2326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05E324-53CE-4D92-C127-C0673141F1D7}"/>
                </a:ext>
              </a:extLst>
            </p:cNvPr>
            <p:cNvCxnSpPr>
              <a:cxnSpLocks/>
            </p:cNvCxnSpPr>
            <p:nvPr/>
          </p:nvCxnSpPr>
          <p:spPr>
            <a:xfrm>
              <a:off x="1941052" y="2415092"/>
              <a:ext cx="0" cy="7200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84BF4D-2F17-2A35-440E-54466DE066F7}"/>
              </a:ext>
            </a:extLst>
          </p:cNvPr>
          <p:cNvGrpSpPr/>
          <p:nvPr/>
        </p:nvGrpSpPr>
        <p:grpSpPr>
          <a:xfrm>
            <a:off x="8475897" y="2420531"/>
            <a:ext cx="232682" cy="969011"/>
            <a:chOff x="1824711" y="2415092"/>
            <a:chExt cx="232682" cy="96901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9CD19E6-AA8F-79B2-9223-B6F07D5102DF}"/>
                </a:ext>
              </a:extLst>
            </p:cNvPr>
            <p:cNvSpPr/>
            <p:nvPr/>
          </p:nvSpPr>
          <p:spPr>
            <a:xfrm>
              <a:off x="1824711" y="3151421"/>
              <a:ext cx="232682" cy="2326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162E11-D473-7A74-4706-DA75540D0E4C}"/>
                </a:ext>
              </a:extLst>
            </p:cNvPr>
            <p:cNvCxnSpPr>
              <a:cxnSpLocks/>
            </p:cNvCxnSpPr>
            <p:nvPr/>
          </p:nvCxnSpPr>
          <p:spPr>
            <a:xfrm>
              <a:off x="1941052" y="2415092"/>
              <a:ext cx="0" cy="7200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AE8DE2-9BAD-4C5F-2CE6-40225EA68D11}"/>
              </a:ext>
            </a:extLst>
          </p:cNvPr>
          <p:cNvGrpSpPr/>
          <p:nvPr/>
        </p:nvGrpSpPr>
        <p:grpSpPr>
          <a:xfrm rot="10800000">
            <a:off x="3267071" y="3873785"/>
            <a:ext cx="232682" cy="969011"/>
            <a:chOff x="1824711" y="2415092"/>
            <a:chExt cx="232682" cy="96901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F9625C-B5E9-A54B-A283-A2AA83B60492}"/>
                </a:ext>
              </a:extLst>
            </p:cNvPr>
            <p:cNvSpPr/>
            <p:nvPr/>
          </p:nvSpPr>
          <p:spPr>
            <a:xfrm>
              <a:off x="1824711" y="3151421"/>
              <a:ext cx="232682" cy="2326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D7435A-DA06-43FA-D7F5-B198C4E405F4}"/>
                </a:ext>
              </a:extLst>
            </p:cNvPr>
            <p:cNvCxnSpPr>
              <a:cxnSpLocks/>
            </p:cNvCxnSpPr>
            <p:nvPr/>
          </p:nvCxnSpPr>
          <p:spPr>
            <a:xfrm>
              <a:off x="1941052" y="2415092"/>
              <a:ext cx="0" cy="7200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5C1287-E37F-73BE-74F6-C4A9EC72D7AC}"/>
              </a:ext>
            </a:extLst>
          </p:cNvPr>
          <p:cNvGrpSpPr/>
          <p:nvPr/>
        </p:nvGrpSpPr>
        <p:grpSpPr>
          <a:xfrm rot="10800000">
            <a:off x="6750506" y="3911882"/>
            <a:ext cx="232682" cy="969011"/>
            <a:chOff x="1824711" y="2415092"/>
            <a:chExt cx="232682" cy="96901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7C778F-F08B-A675-EA1D-C49E1BA33BC7}"/>
                </a:ext>
              </a:extLst>
            </p:cNvPr>
            <p:cNvSpPr/>
            <p:nvPr/>
          </p:nvSpPr>
          <p:spPr>
            <a:xfrm>
              <a:off x="1824711" y="3151421"/>
              <a:ext cx="232682" cy="2326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9B4302-C847-5AF1-53C9-4D263E542139}"/>
                </a:ext>
              </a:extLst>
            </p:cNvPr>
            <p:cNvCxnSpPr>
              <a:cxnSpLocks/>
            </p:cNvCxnSpPr>
            <p:nvPr/>
          </p:nvCxnSpPr>
          <p:spPr>
            <a:xfrm>
              <a:off x="1941052" y="2415092"/>
              <a:ext cx="0" cy="7200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442C8D-01D9-FAC9-D8FE-9409BE5EBC89}"/>
              </a:ext>
            </a:extLst>
          </p:cNvPr>
          <p:cNvGrpSpPr/>
          <p:nvPr/>
        </p:nvGrpSpPr>
        <p:grpSpPr>
          <a:xfrm rot="10800000">
            <a:off x="10212168" y="3911882"/>
            <a:ext cx="232682" cy="969011"/>
            <a:chOff x="1824711" y="2415092"/>
            <a:chExt cx="232682" cy="96901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DC14087-3E1C-902E-6222-72F556586E5C}"/>
                </a:ext>
              </a:extLst>
            </p:cNvPr>
            <p:cNvSpPr/>
            <p:nvPr/>
          </p:nvSpPr>
          <p:spPr>
            <a:xfrm>
              <a:off x="1824711" y="3151421"/>
              <a:ext cx="232682" cy="2326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496F81-6390-5458-05C8-76F66CD0864A}"/>
                </a:ext>
              </a:extLst>
            </p:cNvPr>
            <p:cNvCxnSpPr>
              <a:cxnSpLocks/>
            </p:cNvCxnSpPr>
            <p:nvPr/>
          </p:nvCxnSpPr>
          <p:spPr>
            <a:xfrm>
              <a:off x="1941052" y="2415092"/>
              <a:ext cx="0" cy="72000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7FF7CC-B768-4C06-958A-00A38C69AC31}"/>
                  </a:ext>
                </a:extLst>
              </p:cNvPr>
              <p:cNvSpPr txBox="1"/>
              <p:nvPr/>
            </p:nvSpPr>
            <p:spPr>
              <a:xfrm>
                <a:off x="1238926" y="1253721"/>
                <a:ext cx="140425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chemeClr val="accent1"/>
                    </a:solidFill>
                  </a:rPr>
                  <a:t>Forbidden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decays for BSM physics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7FF7CC-B768-4C06-958A-00A38C69A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926" y="1253721"/>
                <a:ext cx="1404252" cy="1200329"/>
              </a:xfrm>
              <a:prstGeom prst="rect">
                <a:avLst/>
              </a:prstGeom>
              <a:blipFill>
                <a:blip r:embed="rId7"/>
                <a:stretch>
                  <a:fillRect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B07E37-8193-7630-0010-2C13A20716AE}"/>
                  </a:ext>
                </a:extLst>
              </p:cNvPr>
              <p:cNvSpPr txBox="1"/>
              <p:nvPr/>
            </p:nvSpPr>
            <p:spPr>
              <a:xfrm>
                <a:off x="9511057" y="5036835"/>
                <a:ext cx="16349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chemeClr val="accent1"/>
                    </a:solidFill>
                  </a:rPr>
                  <a:t>Forbidden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decays for astrophysics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9B07E37-8193-7630-0010-2C13A2071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057" y="5036835"/>
                <a:ext cx="1634903" cy="923330"/>
              </a:xfrm>
              <a:prstGeom prst="rect">
                <a:avLst/>
              </a:prstGeom>
              <a:blipFill>
                <a:blip r:embed="rId8"/>
                <a:stretch>
                  <a:fillRect l="-1538" t="-2703" r="-1538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B6FD734-E9C8-C15B-4478-94239BE77A09}"/>
              </a:ext>
            </a:extLst>
          </p:cNvPr>
          <p:cNvSpPr txBox="1"/>
          <p:nvPr/>
        </p:nvSpPr>
        <p:spPr>
          <a:xfrm>
            <a:off x="7832960" y="1401006"/>
            <a:ext cx="151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/>
                </a:solidFill>
              </a:rPr>
              <a:t>Neutrino-nucleus scattering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51F980-00FC-20AF-8CB8-996477D1C974}"/>
              </a:ext>
            </a:extLst>
          </p:cNvPr>
          <p:cNvSpPr txBox="1"/>
          <p:nvPr/>
        </p:nvSpPr>
        <p:spPr>
          <a:xfrm>
            <a:off x="5921834" y="4926571"/>
            <a:ext cx="189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/>
                </a:solidFill>
              </a:rPr>
              <a:t>Muon-to-electron conversion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2D1CA3-BC36-972C-FF1E-CC0BEF703B90}"/>
              </a:ext>
            </a:extLst>
          </p:cNvPr>
          <p:cNvSpPr txBox="1"/>
          <p:nvPr/>
        </p:nvSpPr>
        <p:spPr>
          <a:xfrm>
            <a:off x="4152002" y="1393109"/>
            <a:ext cx="189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/>
                </a:solidFill>
              </a:rPr>
              <a:t>Muon capture with exact two-body currents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FCFC7D-E6EF-498C-6FD8-03B76B6821F8}"/>
                  </a:ext>
                </a:extLst>
              </p:cNvPr>
              <p:cNvSpPr txBox="1"/>
              <p:nvPr/>
            </p:nvSpPr>
            <p:spPr>
              <a:xfrm>
                <a:off x="2449050" y="4953782"/>
                <a:ext cx="189002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chemeClr val="accent1"/>
                    </a:solidFill>
                  </a:rPr>
                  <a:t>N2LO corrections to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decay from ab initio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FCFC7D-E6EF-498C-6FD8-03B76B682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050" y="4953782"/>
                <a:ext cx="1890023" cy="1200329"/>
              </a:xfrm>
              <a:prstGeom prst="rect">
                <a:avLst/>
              </a:prstGeom>
              <a:blipFill>
                <a:blip r:embed="rId9"/>
                <a:stretch>
                  <a:fillRect t="-3158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475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DF17A5-A7AC-E12E-45A7-88F7F837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</a:t>
            </a:r>
            <a:br>
              <a:rPr lang="en-US" sz="4000" dirty="0"/>
            </a:br>
            <a:r>
              <a:rPr lang="en-US" sz="4000" dirty="0">
                <a:solidFill>
                  <a:srgbClr val="00B0F0"/>
                </a:solidFill>
              </a:rPr>
              <a:t>Merci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C6A99-2289-A0E5-1258-B69FD33BFF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F43931-C683-CA3C-0ADC-D748DCAB6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ljokiniemi@triumf.ca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3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29EC-C4BC-78CE-B25A-C4A0D77E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 – Physics Beyond the Standard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0A377-BD58-0964-071B-F198E202B307}"/>
              </a:ext>
            </a:extLst>
          </p:cNvPr>
          <p:cNvSpPr txBox="1"/>
          <p:nvPr/>
        </p:nvSpPr>
        <p:spPr>
          <a:xfrm>
            <a:off x="529389" y="5101389"/>
            <a:ext cx="314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</a:rPr>
              <a:t>Neutrino masses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78945-238F-909C-D10A-55715BA44AF3}"/>
              </a:ext>
            </a:extLst>
          </p:cNvPr>
          <p:cNvSpPr txBox="1"/>
          <p:nvPr/>
        </p:nvSpPr>
        <p:spPr>
          <a:xfrm>
            <a:off x="4572000" y="5207514"/>
            <a:ext cx="3144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Matter-antimatter asymmetry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F484A-8164-4163-A407-BFA3F93750F7}"/>
              </a:ext>
            </a:extLst>
          </p:cNvPr>
          <p:cNvSpPr txBox="1"/>
          <p:nvPr/>
        </p:nvSpPr>
        <p:spPr>
          <a:xfrm>
            <a:off x="8398039" y="5181201"/>
            <a:ext cx="3144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Dark matter and dark energy</a:t>
            </a:r>
          </a:p>
        </p:txBody>
      </p:sp>
      <p:pic>
        <p:nvPicPr>
          <p:cNvPr id="8" name="Picture 7" descr="A cartoon of a round object with a face and legs&#10;&#10;Description automatically generated">
            <a:extLst>
              <a:ext uri="{FF2B5EF4-FFF2-40B4-BE49-F238E27FC236}">
                <a16:creationId xmlns:a16="http://schemas.microsoft.com/office/drawing/2014/main" id="{AA4CB765-B799-B599-2A1E-29022A29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2" y="2411162"/>
            <a:ext cx="3662034" cy="2035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7CC7DA-12CD-3E1C-186B-E3D1A3E054A5}"/>
              </a:ext>
            </a:extLst>
          </p:cNvPr>
          <p:cNvSpPr txBox="1"/>
          <p:nvPr/>
        </p:nvSpPr>
        <p:spPr>
          <a:xfrm>
            <a:off x="407401" y="4716379"/>
            <a:ext cx="4164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Source: The Royal Swedish Academy of Science</a:t>
            </a:r>
          </a:p>
        </p:txBody>
      </p:sp>
      <p:pic>
        <p:nvPicPr>
          <p:cNvPr id="12" name="Picture 11" descr="A black and white scale with a black object on it&#10;&#10;Description automatically generated">
            <a:extLst>
              <a:ext uri="{FF2B5EF4-FFF2-40B4-BE49-F238E27FC236}">
                <a16:creationId xmlns:a16="http://schemas.microsoft.com/office/drawing/2014/main" id="{9C90477B-5B15-C273-B638-6E6EB7E28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0935"/>
            <a:ext cx="3550566" cy="2414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A01149-ACBD-8D12-F1D9-285DB1C743A4}"/>
              </a:ext>
            </a:extLst>
          </p:cNvPr>
          <p:cNvSpPr txBox="1"/>
          <p:nvPr/>
        </p:nvSpPr>
        <p:spPr>
          <a:xfrm>
            <a:off x="4572000" y="4716379"/>
            <a:ext cx="355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Source: Quantum Diaries</a:t>
            </a:r>
          </a:p>
        </p:txBody>
      </p:sp>
      <p:pic>
        <p:nvPicPr>
          <p:cNvPr id="21" name="Picture 20" descr="A diagram of the universe&#10;&#10;Description automatically generated">
            <a:extLst>
              <a:ext uri="{FF2B5EF4-FFF2-40B4-BE49-F238E27FC236}">
                <a16:creationId xmlns:a16="http://schemas.microsoft.com/office/drawing/2014/main" id="{C78AA24E-EE88-EE71-935A-1FF34AE9A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130" y="1887520"/>
            <a:ext cx="2723028" cy="2577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141D17-F5EA-485F-5F06-CBCFE8673A48}"/>
              </a:ext>
            </a:extLst>
          </p:cNvPr>
          <p:cNvSpPr txBox="1"/>
          <p:nvPr/>
        </p:nvSpPr>
        <p:spPr>
          <a:xfrm>
            <a:off x="8614611" y="4716379"/>
            <a:ext cx="292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Source: Helmholtz Association – Alliance for </a:t>
            </a:r>
            <a:r>
              <a:rPr lang="en-US" sz="1400" i="1" dirty="0" err="1">
                <a:solidFill>
                  <a:schemeClr val="accent1"/>
                </a:solidFill>
              </a:rPr>
              <a:t>Astroparticle</a:t>
            </a:r>
            <a:r>
              <a:rPr lang="en-US" sz="1400" i="1" dirty="0">
                <a:solidFill>
                  <a:schemeClr val="accent1"/>
                </a:solidFill>
              </a:rPr>
              <a:t> Physics</a:t>
            </a:r>
          </a:p>
        </p:txBody>
      </p:sp>
    </p:spTree>
    <p:extLst>
      <p:ext uri="{BB962C8B-B14F-4D97-AF65-F5344CB8AC3E}">
        <p14:creationId xmlns:p14="http://schemas.microsoft.com/office/powerpoint/2010/main" val="41805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53E14F-8FAD-5688-3D66-0B165843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2685327"/>
            <a:ext cx="5866287" cy="12269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Can We Learn from Nuclear Physics?</a:t>
            </a:r>
          </a:p>
        </p:txBody>
      </p:sp>
      <p:pic>
        <p:nvPicPr>
          <p:cNvPr id="12" name="Picture 11" descr="A drawing of a book and a clock&#10;&#10;Description automatically generated with low confidence">
            <a:extLst>
              <a:ext uri="{FF2B5EF4-FFF2-40B4-BE49-F238E27FC236}">
                <a16:creationId xmlns:a16="http://schemas.microsoft.com/office/drawing/2014/main" id="{DFF57AFD-DC73-DE1C-EF5D-07571EE5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306" y="1195653"/>
            <a:ext cx="3647800" cy="4466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789AEF-460A-1ED5-2906-78DC1CA54ECE}"/>
              </a:ext>
            </a:extLst>
          </p:cNvPr>
          <p:cNvSpPr txBox="1"/>
          <p:nvPr/>
        </p:nvSpPr>
        <p:spPr>
          <a:xfrm>
            <a:off x="8168640" y="5675734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Vision of LJ ca. 2016</a:t>
            </a:r>
          </a:p>
        </p:txBody>
      </p:sp>
    </p:spTree>
    <p:extLst>
      <p:ext uri="{BB962C8B-B14F-4D97-AF65-F5344CB8AC3E}">
        <p14:creationId xmlns:p14="http://schemas.microsoft.com/office/powerpoint/2010/main" val="52724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F244-08B2-9CE7-EAB6-EF43579D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New Physics in Nuclei?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618F9C-8DD5-E4B4-E9B0-54E3FDFC29FE}"/>
                  </a:ext>
                </a:extLst>
              </p:cNvPr>
              <p:cNvSpPr txBox="1"/>
              <p:nvPr/>
            </p:nvSpPr>
            <p:spPr>
              <a:xfrm>
                <a:off x="4514692" y="2883911"/>
                <a:ext cx="2867323" cy="8530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3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618F9C-8DD5-E4B4-E9B0-54E3FDFC2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692" y="2883911"/>
                <a:ext cx="2867323" cy="853054"/>
              </a:xfrm>
              <a:prstGeom prst="rect">
                <a:avLst/>
              </a:prstGeom>
              <a:blipFill>
                <a:blip r:embed="rId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A7EEF98-D6B0-84B3-7112-75F224862073}"/>
              </a:ext>
            </a:extLst>
          </p:cNvPr>
          <p:cNvSpPr txBox="1"/>
          <p:nvPr/>
        </p:nvSpPr>
        <p:spPr>
          <a:xfrm>
            <a:off x="3910492" y="2109392"/>
            <a:ext cx="373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Initial and final nuclear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728593-601D-3618-C01A-70FF97B9CA1E}"/>
                  </a:ext>
                </a:extLst>
              </p:cNvPr>
              <p:cNvSpPr txBox="1"/>
              <p:nvPr/>
            </p:nvSpPr>
            <p:spPr>
              <a:xfrm>
                <a:off x="3395166" y="4205536"/>
                <a:ext cx="5294243" cy="1210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𝒋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CA" sz="24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24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CA" sz="24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CA" sz="24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24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𝓙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chemeClr val="accent2"/>
                    </a:solidFill>
                  </a:rPr>
                  <a:t> :</a:t>
                </a:r>
                <a:endParaRPr lang="en-US" sz="2400" b="1" dirty="0"/>
              </a:p>
              <a:p>
                <a:pPr algn="ctr"/>
                <a:r>
                  <a:rPr lang="en-US" sz="2400" b="1" dirty="0">
                    <a:solidFill>
                      <a:schemeClr val="accent6"/>
                    </a:solidFill>
                  </a:rPr>
                  <a:t>Leptonic</a:t>
                </a:r>
                <a:r>
                  <a:rPr lang="en-US" sz="2400" dirty="0"/>
                  <a:t> </a:t>
                </a:r>
              </a:p>
              <a:p>
                <a:pPr algn="ctr"/>
                <a:r>
                  <a:rPr lang="en-US" sz="2400" dirty="0"/>
                  <a:t>+ </a:t>
                </a:r>
                <a:r>
                  <a:rPr lang="en-US" sz="2400" b="1" dirty="0">
                    <a:solidFill>
                      <a:schemeClr val="accent2"/>
                    </a:solidFill>
                  </a:rPr>
                  <a:t>Nucleonic current </a:t>
                </a:r>
                <a:r>
                  <a:rPr lang="en-US" sz="2400" dirty="0"/>
                  <a:t>(V-A)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728593-601D-3618-C01A-70FF97B9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166" y="4205536"/>
                <a:ext cx="5294243" cy="1210203"/>
              </a:xfrm>
              <a:prstGeom prst="rect">
                <a:avLst/>
              </a:prstGeom>
              <a:blipFill>
                <a:blip r:embed="rId3"/>
                <a:stretch>
                  <a:fillRect t="-4167" b="-10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yellow arrow pointing to a group of spheres&#10;&#10;AI-generated content may be incorrect.">
            <a:extLst>
              <a:ext uri="{FF2B5EF4-FFF2-40B4-BE49-F238E27FC236}">
                <a16:creationId xmlns:a16="http://schemas.microsoft.com/office/drawing/2014/main" id="{5F48A11C-F06C-D9F7-EDF4-C43A44AE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28" y="5375719"/>
            <a:ext cx="3340510" cy="1282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CD673A-9DFA-40E0-0A73-D8697F4BD3A4}"/>
                  </a:ext>
                </a:extLst>
              </p:cNvPr>
              <p:cNvSpPr txBox="1"/>
              <p:nvPr/>
            </p:nvSpPr>
            <p:spPr>
              <a:xfrm>
                <a:off x="681470" y="4805043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b="1" dirty="0"/>
                  <a:t> Decay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CD673A-9DFA-40E0-0A73-D8697F4BD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70" y="4805043"/>
                <a:ext cx="2438400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yellow arrow pointing to a grey and orange sphere&#10;&#10;AI-generated content may be incorrect.">
            <a:extLst>
              <a:ext uri="{FF2B5EF4-FFF2-40B4-BE49-F238E27FC236}">
                <a16:creationId xmlns:a16="http://schemas.microsoft.com/office/drawing/2014/main" id="{A7D6B752-82D4-08EA-81AB-74BE02983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9795" y="2276245"/>
            <a:ext cx="2746619" cy="13694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3632E5-506D-EDC8-D103-A06DD2A705CF}"/>
              </a:ext>
            </a:extLst>
          </p:cNvPr>
          <p:cNvSpPr txBox="1"/>
          <p:nvPr/>
        </p:nvSpPr>
        <p:spPr>
          <a:xfrm>
            <a:off x="8114342" y="1982920"/>
            <a:ext cx="35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Neutrino-nucleus scattering</a:t>
            </a:r>
          </a:p>
        </p:txBody>
      </p:sp>
      <p:pic>
        <p:nvPicPr>
          <p:cNvPr id="17" name="Picture 16" descr="A diagram of a graphing process&#10;&#10;AI-generated content may be incorrect.">
            <a:extLst>
              <a:ext uri="{FF2B5EF4-FFF2-40B4-BE49-F238E27FC236}">
                <a16:creationId xmlns:a16="http://schemas.microsoft.com/office/drawing/2014/main" id="{C86BAE32-913E-B6DF-CC66-55333E897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485" y="5089913"/>
            <a:ext cx="2847543" cy="1392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927B57-9202-2865-1B0D-281363A6403F}"/>
                  </a:ext>
                </a:extLst>
              </p:cNvPr>
              <p:cNvSpPr txBox="1"/>
              <p:nvPr/>
            </p:nvSpPr>
            <p:spPr>
              <a:xfrm>
                <a:off x="8388137" y="4805043"/>
                <a:ext cx="30149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Forbidden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b="1" dirty="0"/>
                  <a:t> decays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927B57-9202-2865-1B0D-281363A64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137" y="4805043"/>
                <a:ext cx="3014969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84F2B515-5097-0B2E-8D87-1DDFBB480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47" y="2572502"/>
            <a:ext cx="3224645" cy="1638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413304-B25F-C3C8-61F8-E09EE14D0A9F}"/>
              </a:ext>
            </a:extLst>
          </p:cNvPr>
          <p:cNvSpPr txBox="1"/>
          <p:nvPr/>
        </p:nvSpPr>
        <p:spPr>
          <a:xfrm>
            <a:off x="480135" y="1982920"/>
            <a:ext cx="252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Muon to electron conversion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FE490-2BF6-DDCB-6026-E32FE9283D3C}"/>
              </a:ext>
            </a:extLst>
          </p:cNvPr>
          <p:cNvSpPr txBox="1"/>
          <p:nvPr/>
        </p:nvSpPr>
        <p:spPr>
          <a:xfrm>
            <a:off x="8291101" y="1108614"/>
            <a:ext cx="299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Possible BSM contributions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81A21C-9CAA-79CA-3120-3569D84059B1}"/>
              </a:ext>
            </a:extLst>
          </p:cNvPr>
          <p:cNvSpPr txBox="1"/>
          <p:nvPr/>
        </p:nvSpPr>
        <p:spPr>
          <a:xfrm>
            <a:off x="320994" y="1108614"/>
            <a:ext cx="315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Processes forbidden by the SM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8B329A-73AD-98B7-53B4-D373B041B8F1}"/>
              </a:ext>
            </a:extLst>
          </p:cNvPr>
          <p:cNvSpPr/>
          <p:nvPr/>
        </p:nvSpPr>
        <p:spPr>
          <a:xfrm>
            <a:off x="3910492" y="1907112"/>
            <a:ext cx="4203850" cy="3583898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C4CC26-8EE0-818B-C913-E4E521F43F4F}"/>
              </a:ext>
            </a:extLst>
          </p:cNvPr>
          <p:cNvCxnSpPr>
            <a:stCxn id="5" idx="2"/>
          </p:cNvCxnSpPr>
          <p:nvPr/>
        </p:nvCxnSpPr>
        <p:spPr>
          <a:xfrm flipH="1">
            <a:off x="5088835" y="2478724"/>
            <a:ext cx="687563" cy="4822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93A70B-0394-24C9-368D-DBC960CF382E}"/>
              </a:ext>
            </a:extLst>
          </p:cNvPr>
          <p:cNvCxnSpPr>
            <a:cxnSpLocks/>
          </p:cNvCxnSpPr>
          <p:nvPr/>
        </p:nvCxnSpPr>
        <p:spPr>
          <a:xfrm>
            <a:off x="6009412" y="2440202"/>
            <a:ext cx="671912" cy="5207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D2BECE7-86F9-D018-75D4-52418B303364}"/>
              </a:ext>
            </a:extLst>
          </p:cNvPr>
          <p:cNvCxnSpPr/>
          <p:nvPr/>
        </p:nvCxnSpPr>
        <p:spPr>
          <a:xfrm flipV="1">
            <a:off x="5975833" y="3736965"/>
            <a:ext cx="0" cy="4365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6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2" grpId="0"/>
      <p:bldP spid="15" grpId="0"/>
      <p:bldP spid="18" grpId="0"/>
      <p:bldP spid="24" grpId="0"/>
      <p:bldP spid="27" grpId="0"/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75BFE-9FB8-55EE-395E-57CEACE81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411" y="1076438"/>
            <a:ext cx="5172769" cy="769808"/>
          </a:xfrm>
        </p:spPr>
        <p:txBody>
          <a:bodyPr/>
          <a:lstStyle/>
          <a:p>
            <a:r>
              <a:rPr lang="en-US" b="1" i="1" dirty="0"/>
              <a:t>Ab initio</a:t>
            </a:r>
          </a:p>
        </p:txBody>
      </p:sp>
      <p:pic>
        <p:nvPicPr>
          <p:cNvPr id="9" name="Content Placeholder 8" descr="A picture containing text, screenshot, ball&#10;&#10;Description automatically generated">
            <a:extLst>
              <a:ext uri="{FF2B5EF4-FFF2-40B4-BE49-F238E27FC236}">
                <a16:creationId xmlns:a16="http://schemas.microsoft.com/office/drawing/2014/main" id="{DD3CC888-C16D-D949-6D8F-0FF2776D3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3410" y="1846246"/>
            <a:ext cx="5040870" cy="453232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894D6C-DE58-46F9-EC6E-894175ED87C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45816" y="1076437"/>
            <a:ext cx="5172773" cy="769809"/>
          </a:xfrm>
        </p:spPr>
        <p:txBody>
          <a:bodyPr/>
          <a:lstStyle/>
          <a:p>
            <a:r>
              <a:rPr lang="en-US" b="1" dirty="0"/>
              <a:t>Phenomenological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03C66FD-7D12-DD61-B1B3-22D8FB5ABAEE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6245817" y="1846246"/>
                <a:ext cx="5172772" cy="4531860"/>
              </a:xfrm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dirty="0"/>
                  <a:t>Solve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p>
                  </m:oMath>
                </a14:m>
                <a:r>
                  <a:rPr lang="en-US" sz="2800" dirty="0"/>
                  <a:t> adjusted to nuclear data (energies, decays, masses, radii, …)</a:t>
                </a:r>
              </a:p>
              <a:p>
                <a:pPr>
                  <a:buFont typeface="System Font Regular"/>
                  <a:buChar char="→"/>
                </a:pPr>
                <a:r>
                  <a:rPr lang="en-US" sz="2800" i="1" dirty="0">
                    <a:solidFill>
                      <a:schemeClr val="accent6"/>
                    </a:solidFill>
                  </a:rPr>
                  <a:t>Designed to describe nuclear phenomena well</a:t>
                </a:r>
              </a:p>
              <a:p>
                <a:pPr>
                  <a:buFont typeface="System Font Regular"/>
                  <a:buChar char="→"/>
                </a:pPr>
                <a:r>
                  <a:rPr lang="en-US" sz="2800" i="1" dirty="0">
                    <a:solidFill>
                      <a:schemeClr val="accent2"/>
                    </a:solidFill>
                  </a:rPr>
                  <a:t>Not systematically improvable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03C66FD-7D12-DD61-B1B3-22D8FB5AB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6245817" y="1846246"/>
                <a:ext cx="5172772" cy="4531860"/>
              </a:xfrm>
              <a:blipFill>
                <a:blip r:embed="rId5"/>
                <a:stretch>
                  <a:fillRect l="-2439" t="-1111" r="-2927" b="-1944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0E4D000-FA32-7FB6-1E28-B6A84792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</a:t>
            </a:r>
            <a:r>
              <a:rPr lang="en-US" i="1" dirty="0"/>
              <a:t> </a:t>
            </a:r>
            <a:r>
              <a:rPr lang="en-US" dirty="0"/>
              <a:t>many-body methods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CDB102-F8CE-2468-153E-55751BCDDBB1}"/>
                  </a:ext>
                </a:extLst>
              </p:cNvPr>
              <p:cNvSpPr txBox="1"/>
              <p:nvPr/>
            </p:nvSpPr>
            <p:spPr>
              <a:xfrm>
                <a:off x="7328553" y="2352889"/>
                <a:ext cx="3007298" cy="55226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CA" sz="2800">
                              <a:latin typeface="Cambria Math" panose="02040503050406030204" pitchFamily="18" charset="0"/>
                            </a:rPr>
                            <m:t>eff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d>
                            <m:d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CDB102-F8CE-2468-153E-55751BCDD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553" y="2352889"/>
                <a:ext cx="3007298" cy="5522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c 12" descr="Bug under magnifying glass with solid fill">
            <a:extLst>
              <a:ext uri="{FF2B5EF4-FFF2-40B4-BE49-F238E27FC236}">
                <a16:creationId xmlns:a16="http://schemas.microsoft.com/office/drawing/2014/main" id="{26AB6A98-671C-40F9-D4CE-472A497C6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2413" y="1108109"/>
            <a:ext cx="914400" cy="914400"/>
          </a:xfrm>
          <a:prstGeom prst="rect">
            <a:avLst/>
          </a:prstGeom>
        </p:spPr>
      </p:pic>
      <p:pic>
        <p:nvPicPr>
          <p:cNvPr id="15" name="Graphic 14" descr="Race Car with solid fill">
            <a:extLst>
              <a:ext uri="{FF2B5EF4-FFF2-40B4-BE49-F238E27FC236}">
                <a16:creationId xmlns:a16="http://schemas.microsoft.com/office/drawing/2014/main" id="{ABCCA935-2FD0-623A-E26C-0DE3429386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9401" y="10041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F8B88-6DDC-51E1-36BB-AAF9CC94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409" y="1305039"/>
            <a:ext cx="5472408" cy="5073068"/>
          </a:xfrm>
        </p:spPr>
        <p:txBody>
          <a:bodyPr/>
          <a:lstStyle/>
          <a:p>
            <a:pPr>
              <a:buFont typeface="Wingdings" pitchFamily="2" charset="77"/>
              <a:buChar char="q"/>
            </a:pPr>
            <a:r>
              <a:rPr lang="en-US" sz="2800" b="1" dirty="0"/>
              <a:t>Phenomenological</a:t>
            </a:r>
          </a:p>
          <a:p>
            <a:pPr lvl="1">
              <a:buFont typeface="Wingdings" pitchFamily="2" charset="77"/>
              <a:buChar char="§"/>
            </a:pPr>
            <a:r>
              <a:rPr lang="en-US" sz="2800" dirty="0"/>
              <a:t>Nuclear Shell Model (NSM)</a:t>
            </a:r>
          </a:p>
          <a:p>
            <a:pPr lvl="1">
              <a:buFont typeface="Wingdings" pitchFamily="2" charset="77"/>
              <a:buChar char="§"/>
            </a:pPr>
            <a:r>
              <a:rPr lang="en-US" sz="2800" dirty="0"/>
              <a:t>Quasiparticle Random-Phase Approximation (QRPA)</a:t>
            </a:r>
          </a:p>
          <a:p>
            <a:pPr>
              <a:buFont typeface="Wingdings" pitchFamily="2" charset="77"/>
              <a:buChar char="q"/>
            </a:pPr>
            <a:r>
              <a:rPr lang="en-US" sz="2800" b="1" i="1" dirty="0"/>
              <a:t>Ab initio</a:t>
            </a:r>
          </a:p>
          <a:p>
            <a:pPr lvl="1">
              <a:buFont typeface="Wingdings" pitchFamily="2" charset="77"/>
              <a:buChar char="§"/>
            </a:pPr>
            <a:r>
              <a:rPr lang="en-US" sz="2800" dirty="0"/>
              <a:t>Valence-Space In-Medium Similarity Renormalization Group (VS-IMSRG)</a:t>
            </a:r>
          </a:p>
          <a:p>
            <a:pPr lvl="1">
              <a:buFont typeface="Wingdings" pitchFamily="2" charset="77"/>
              <a:buChar char="§"/>
            </a:pPr>
            <a:r>
              <a:rPr lang="en-US" sz="2800" dirty="0"/>
              <a:t>No-Core Shell Model (NCSM)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BC461-C00B-9AE8-00A1-A4FD1D984CC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952456" y="1479550"/>
            <a:ext cx="3759200" cy="47244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710C4CE-27CB-53D8-8895-1DCC2ABA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Nuclear Many-Body Methods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414B9B-A62C-6195-7DFD-000E922CC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30" y="1479550"/>
            <a:ext cx="4606359" cy="4606359"/>
          </a:xfrm>
          <a:prstGeom prst="rect">
            <a:avLst/>
          </a:prstGeom>
        </p:spPr>
      </p:pic>
      <p:pic>
        <p:nvPicPr>
          <p:cNvPr id="14" name="Picture 13" descr="Diagram of a diagram of a shell model&#10;&#10;Description automatically generated">
            <a:extLst>
              <a:ext uri="{FF2B5EF4-FFF2-40B4-BE49-F238E27FC236}">
                <a16:creationId xmlns:a16="http://schemas.microsoft.com/office/drawing/2014/main" id="{39A1600B-115D-3B4D-B5E8-02CDE21B1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743" y="2070820"/>
            <a:ext cx="4953753" cy="33076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FFF0FC-200C-338B-2983-F63D0340D5C2}"/>
              </a:ext>
            </a:extLst>
          </p:cNvPr>
          <p:cNvSpPr txBox="1"/>
          <p:nvPr/>
        </p:nvSpPr>
        <p:spPr>
          <a:xfrm>
            <a:off x="6580414" y="5715000"/>
            <a:ext cx="4996543" cy="37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Figure courtesy of: S. R. </a:t>
            </a:r>
            <a:r>
              <a:rPr lang="en-US" i="1" dirty="0" err="1">
                <a:solidFill>
                  <a:schemeClr val="accent1"/>
                </a:solidFill>
              </a:rPr>
              <a:t>Stroberg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17" name="Picture 16" descr="A diagram of a diagram&#10;&#10;Description automatically generated">
            <a:extLst>
              <a:ext uri="{FF2B5EF4-FFF2-40B4-BE49-F238E27FC236}">
                <a16:creationId xmlns:a16="http://schemas.microsoft.com/office/drawing/2014/main" id="{770C1394-56C0-5F56-7ADA-5412FB023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609" y="2386336"/>
            <a:ext cx="5522659" cy="27734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669A30-4F30-FCAB-207C-A9D92DE05047}"/>
              </a:ext>
            </a:extLst>
          </p:cNvPr>
          <p:cNvSpPr txBox="1"/>
          <p:nvPr/>
        </p:nvSpPr>
        <p:spPr>
          <a:xfrm>
            <a:off x="6245817" y="5378450"/>
            <a:ext cx="55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Figure courtesy of: P. </a:t>
            </a:r>
            <a:r>
              <a:rPr lang="en-US" i="1" dirty="0" err="1">
                <a:solidFill>
                  <a:schemeClr val="accent1"/>
                </a:solidFill>
              </a:rPr>
              <a:t>Navrátil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B56B9A0-3D5B-5D16-0388-5B47B9146E0A}"/>
                  </a:ext>
                </a:extLst>
              </p:cNvPr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377687" y="2139121"/>
                <a:ext cx="7315200" cy="2579757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Complete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-Decay Nuclear Matrix Elements up to N</a:t>
                </a:r>
                <a:r>
                  <a:rPr lang="en-US" baseline="30000" dirty="0">
                    <a:solidFill>
                      <a:srgbClr val="00B0F0"/>
                    </a:solidFill>
                  </a:rPr>
                  <a:t>2</a:t>
                </a:r>
                <a:r>
                  <a:rPr lang="en-US" dirty="0">
                    <a:solidFill>
                      <a:srgbClr val="00B0F0"/>
                    </a:solidFill>
                  </a:rPr>
                  <a:t>LO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B56B9A0-3D5B-5D16-0388-5B47B9146E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377687" y="2139121"/>
                <a:ext cx="7315200" cy="2579757"/>
              </a:xfrm>
              <a:prstGeom prst="rect">
                <a:avLst/>
              </a:prstGeom>
              <a:blipFill>
                <a:blip r:embed="rId2"/>
                <a:stretch>
                  <a:fillRect l="-3293" t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740787"/>
      </p:ext>
    </p:extLst>
  </p:cSld>
  <p:clrMapOvr>
    <a:masterClrMapping/>
  </p:clrMapOvr>
</p:sld>
</file>

<file path=ppt/theme/theme1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83EA94-6BD2-D64A-9B3E-36F42FC2A819}">
  <we:reference id="4b785c87-866c-4bad-85d8-5d1ae467ac9a" version="3.5.1.0" store="EXCatalog" storeType="EXCatalog"/>
  <we:alternateReferences>
    <we:reference id="WA104381909" version="3.5.1.0" store="en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TRIUMF PowerPoint Theme</Template>
  <TotalTime>20990</TotalTime>
  <Words>1838</Words>
  <Application>Microsoft Macintosh PowerPoint</Application>
  <PresentationFormat>Widescreen</PresentationFormat>
  <Paragraphs>235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 Unicode MS</vt:lpstr>
      <vt:lpstr>Arial</vt:lpstr>
      <vt:lpstr>Calibri</vt:lpstr>
      <vt:lpstr>Cambria Math</vt:lpstr>
      <vt:lpstr>Helvetica</vt:lpstr>
      <vt:lpstr>Noto Sans</vt:lpstr>
      <vt:lpstr>System Font Regular</vt:lpstr>
      <vt:lpstr>Wingdings</vt:lpstr>
      <vt:lpstr>TRIUMF PowerPoint Theme</vt:lpstr>
      <vt:lpstr>Probing New Physics via Nuclear-Weak Processes</vt:lpstr>
      <vt:lpstr>Possible funding opportunities</vt:lpstr>
      <vt:lpstr>PowerPoint Presentation</vt:lpstr>
      <vt:lpstr>The Big Picture – Physics Beyond the Standard Model</vt:lpstr>
      <vt:lpstr>What Can We Learn from Nuclear Physics?</vt:lpstr>
      <vt:lpstr>Where to Find New Physics in Nuclei?</vt:lpstr>
      <vt:lpstr>Nuclear many-body methods</vt:lpstr>
      <vt:lpstr>Examples of Nuclear Many-Body Methods</vt:lpstr>
      <vt:lpstr>Complete 0νββ-Decay Nuclear Matrix Elements up to N2LO</vt:lpstr>
      <vt:lpstr>Neutrinoless Double-Beta (0νββ) Decay</vt:lpstr>
      <vt:lpstr>Next-generation experiments</vt:lpstr>
      <vt:lpstr>Half-life of neutrinoless double-beta decay</vt:lpstr>
      <vt:lpstr>Main Goal: Quantified Uncertainties for the Nuclear Matrix Elements</vt:lpstr>
      <vt:lpstr>Effective-Field-Theory Approach to 0νββ Decay</vt:lpstr>
      <vt:lpstr>Towards complete nuclear matrix elements at N^2 LO</vt:lpstr>
      <vt:lpstr>Consistent χEFT Analysis of 0νββ Decay</vt:lpstr>
      <vt:lpstr>Probing 0νββ Decay by Charge-Exchange Reactions –Possible collaboration with nuclear experimentalist at UTK &amp; ORNL</vt:lpstr>
      <vt:lpstr>Many-Body Methods Disagree on Running Sums</vt:lpstr>
      <vt:lpstr>Probing ββ Decays by Charge-Exchange Reactions</vt:lpstr>
      <vt:lpstr>Precision Physics with Muonic Atoms</vt:lpstr>
      <vt:lpstr>Probing 0νββ Decay by Ordinary Muon Capture (OMC)</vt:lpstr>
      <vt:lpstr>Muon capture and two-body currents</vt:lpstr>
      <vt:lpstr>Ab Initio Studies on Muon Capture in Light Nuclei</vt:lpstr>
      <vt:lpstr>Momentum-Dependent Two-Body Currents</vt:lpstr>
      <vt:lpstr>Normal-Ordered Vector Two-Body Currents (2BCs)</vt:lpstr>
      <vt:lpstr>Normal-Ordered Two-Body Currents </vt:lpstr>
      <vt:lpstr>Muon-to-Electron Conversion</vt:lpstr>
      <vt:lpstr>PowerPoint Presentation</vt:lpstr>
      <vt:lpstr>Forbidden Beta Decays </vt:lpstr>
      <vt:lpstr>Forbidden Beta Decay of (_^16)N</vt:lpstr>
      <vt:lpstr>Forbidden Beta Decay of (_^90)Sr and (_^90)Y</vt:lpstr>
      <vt:lpstr>Forbidden β Decays for Astrophysics –Possible student project</vt:lpstr>
      <vt:lpstr>PowerPoint Presentation</vt:lpstr>
      <vt:lpstr>Neutrino-Nucleus Scattering</vt:lpstr>
      <vt:lpstr>(Very) Rough Timeline</vt:lpstr>
      <vt:lpstr>Thank you Merci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Lotta Jokiniemi</dc:creator>
  <cp:keywords/>
  <dc:description/>
  <cp:lastModifiedBy>Lotta Jokiniemi</cp:lastModifiedBy>
  <cp:revision>68</cp:revision>
  <dcterms:created xsi:type="dcterms:W3CDTF">2023-04-26T18:36:06Z</dcterms:created>
  <dcterms:modified xsi:type="dcterms:W3CDTF">2025-01-24T21:20:46Z</dcterms:modified>
  <cp:category/>
</cp:coreProperties>
</file>